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  <p:sldMasterId id="2147483669" r:id="rId2"/>
    <p:sldMasterId id="2147483670" r:id="rId3"/>
    <p:sldMasterId id="2147483671" r:id="rId4"/>
  </p:sldMasterIdLst>
  <p:notesMasterIdLst>
    <p:notesMasterId r:id="rId35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</p:sldIdLst>
  <p:sldSz cx="12192000" cy="6858000"/>
  <p:notesSz cx="6858000" cy="9144000"/>
  <p:embeddedFontLst>
    <p:embeddedFont>
      <p:font typeface="Roboto" panose="020B0604020202020204" charset="0"/>
      <p:regular r:id="rId36"/>
      <p:bold r:id="rId37"/>
      <p:italic r:id="rId38"/>
      <p:boldItalic r:id="rId39"/>
    </p:embeddedFont>
    <p:embeddedFont>
      <p:font typeface="Play" panose="020B0604020202020204" charset="0"/>
      <p:regular r:id="rId40"/>
      <p:bold r:id="rId41"/>
    </p:embeddedFon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Oswald Medium" panose="020B0604020202020204" charset="-52"/>
      <p:regular r:id="rId46"/>
      <p:bold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AB887F-2B22-410A-8E2F-5DCF577BC954}">
  <a:tblStyle styleId="{A4AB887F-2B22-410A-8E2F-5DCF577BC95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1.fntdata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9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9b0bea5ab6_1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g29b0bea5ab6_1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9af0aa78a4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g29af0aa78a4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9b0bea5ab6_9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g29b0bea5ab6_9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9d08c26b2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g29d08c26b2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9d08c26b23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1" name="Google Shape;271;g29d08c26b23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9b0bea5ab6_2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0" name="Google Shape;280;g29b0bea5ab6_2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9d1816b6ed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9" name="Google Shape;289;g29d1816b6ed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9b0bea5ab6_1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97" name="Google Shape;297;g29b0bea5ab6_1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9b8e51c12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g29b8e51c12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9b0bea5ab6_11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0" name="Google Shape;310;g29b0bea5ab6_11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eb525634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g1eb525634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9b0bea5ab6_1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7" name="Google Shape;317;g29b0bea5ab6_1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9b0bea5ab6_11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4" name="Google Shape;324;g29b0bea5ab6_11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9b8e51c125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g29b8e51c125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eb5256342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37" name="Google Shape;337;g1eb5256342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9b0bea5ab6_1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9" name="Google Shape;349;g29b0bea5ab6_1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9b0bea5ab6_2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58" name="Google Shape;358;g29b0bea5ab6_2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9b8e51c125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g29b8e51c125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9b8e51c125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g29b8e51c125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9b8e51c125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g29b8e51c125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9d1816b6ed_2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9d1816b6ed_2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9b0bea5ab6_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g29b0bea5ab6_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9af0aa78a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g29af0aa78a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9d1816b6ed_8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g29d1816b6ed_8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9aa95bcfc0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g29aa95bcfc0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9b0bea5ab6_1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g29b0bea5ab6_1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9d1816b6ed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g29d1816b6ed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Слайд отбивка">
  <p:cSld name="1_Слайд отбивка">
    <p:bg>
      <p:bgPr>
        <a:solidFill>
          <a:srgbClr val="0C0C0C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78086" y="-171318"/>
            <a:ext cx="12599595" cy="7087272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67211" y="-2399504"/>
            <a:ext cx="11517078" cy="860781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4"/>
          <p:cNvSpPr txBox="1">
            <a:spLocks noGrp="1"/>
          </p:cNvSpPr>
          <p:nvPr>
            <p:ph type="title"/>
          </p:nvPr>
        </p:nvSpPr>
        <p:spPr>
          <a:xfrm>
            <a:off x="423334" y="3457905"/>
            <a:ext cx="7755466" cy="1189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  <a:defRPr sz="48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0" name="Google Shape;90;p14"/>
          <p:cNvGrpSpPr/>
          <p:nvPr/>
        </p:nvGrpSpPr>
        <p:grpSpPr>
          <a:xfrm>
            <a:off x="10042181" y="6320360"/>
            <a:ext cx="1726609" cy="423119"/>
            <a:chOff x="1088682" y="275381"/>
            <a:chExt cx="2398099" cy="587673"/>
          </a:xfrm>
        </p:grpSpPr>
        <p:pic>
          <p:nvPicPr>
            <p:cNvPr id="91" name="Google Shape;91;p14"/>
            <p:cNvPicPr preferRelativeResize="0"/>
            <p:nvPr/>
          </p:nvPicPr>
          <p:blipFill rotWithShape="1">
            <a:blip r:embed="rId4">
              <a:alphaModFix/>
            </a:blip>
            <a:srcRect b="28295"/>
            <a:stretch/>
          </p:blipFill>
          <p:spPr>
            <a:xfrm>
              <a:off x="2667211" y="275381"/>
              <a:ext cx="819570" cy="5876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" name="Google Shape;92;p1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088682" y="437531"/>
              <a:ext cx="1514120" cy="41294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3" name="Google Shape;93;p14"/>
          <p:cNvSpPr txBox="1"/>
          <p:nvPr/>
        </p:nvSpPr>
        <p:spPr>
          <a:xfrm>
            <a:off x="442624" y="6427113"/>
            <a:ext cx="2145139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100"/>
              <a:buFont typeface="Play"/>
              <a:buNone/>
            </a:pPr>
            <a:r>
              <a:rPr lang="en-US" sz="1100" b="0" i="0" u="none" strike="noStrike" cap="none">
                <a:solidFill>
                  <a:srgbClr val="D8D8D8"/>
                </a:solidFill>
                <a:latin typeface="Play"/>
                <a:ea typeface="Play"/>
                <a:cs typeface="Play"/>
                <a:sym typeface="Play"/>
              </a:rPr>
              <a:t>Data-sprint «This is SPARTA»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D8D8D8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94" name="Google Shape;94;p14"/>
          <p:cNvSpPr/>
          <p:nvPr/>
        </p:nvSpPr>
        <p:spPr>
          <a:xfrm>
            <a:off x="3264466" y="6427113"/>
            <a:ext cx="1029449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D8D8D8"/>
                </a:solidFill>
                <a:latin typeface="Play"/>
                <a:ea typeface="Play"/>
                <a:cs typeface="Play"/>
                <a:sym typeface="Play"/>
              </a:rPr>
              <a:t>ноябрь 2023</a:t>
            </a:r>
            <a:endParaRPr sz="1100">
              <a:solidFill>
                <a:srgbClr val="D8D8D8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_Типовой слайд">
  <p:cSld name="0_Типовой слайд">
    <p:bg>
      <p:bgPr>
        <a:solidFill>
          <a:srgbClr val="0C0C0C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15"/>
          <p:cNvGrpSpPr/>
          <p:nvPr/>
        </p:nvGrpSpPr>
        <p:grpSpPr>
          <a:xfrm>
            <a:off x="10042181" y="6320360"/>
            <a:ext cx="1726609" cy="423119"/>
            <a:chOff x="1088682" y="275381"/>
            <a:chExt cx="2398099" cy="587673"/>
          </a:xfrm>
        </p:grpSpPr>
        <p:pic>
          <p:nvPicPr>
            <p:cNvPr id="97" name="Google Shape;97;p15"/>
            <p:cNvPicPr preferRelativeResize="0"/>
            <p:nvPr/>
          </p:nvPicPr>
          <p:blipFill rotWithShape="1">
            <a:blip r:embed="rId2">
              <a:alphaModFix/>
            </a:blip>
            <a:srcRect b="28295"/>
            <a:stretch/>
          </p:blipFill>
          <p:spPr>
            <a:xfrm>
              <a:off x="2667211" y="275381"/>
              <a:ext cx="819570" cy="5876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" name="Google Shape;98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88682" y="437531"/>
              <a:ext cx="1514120" cy="41294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423334" y="334432"/>
            <a:ext cx="4190999" cy="289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lay"/>
              <a:buNone/>
              <a:defRPr sz="28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5"/>
          <p:cNvSpPr txBox="1"/>
          <p:nvPr/>
        </p:nvSpPr>
        <p:spPr>
          <a:xfrm>
            <a:off x="442624" y="6427113"/>
            <a:ext cx="2145139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100"/>
              <a:buFont typeface="Play"/>
              <a:buNone/>
            </a:pPr>
            <a:r>
              <a:rPr lang="en-US" sz="1100">
                <a:solidFill>
                  <a:srgbClr val="D8D8D8"/>
                </a:solidFill>
                <a:latin typeface="Play"/>
                <a:ea typeface="Play"/>
                <a:cs typeface="Play"/>
                <a:sym typeface="Play"/>
              </a:rPr>
              <a:t>Data-sprint «This is SPARTA»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D8D8D8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01" name="Google Shape;101;p15"/>
          <p:cNvSpPr/>
          <p:nvPr/>
        </p:nvSpPr>
        <p:spPr>
          <a:xfrm>
            <a:off x="3264466" y="6427113"/>
            <a:ext cx="1029449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D8D8D8"/>
                </a:solidFill>
                <a:latin typeface="Play"/>
                <a:ea typeface="Play"/>
                <a:cs typeface="Play"/>
                <a:sym typeface="Play"/>
              </a:rPr>
              <a:t>ноябрь 2023</a:t>
            </a:r>
            <a:endParaRPr sz="1100">
              <a:solidFill>
                <a:srgbClr val="D8D8D8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C35EA4"/>
          </p15:clr>
        </p15:guide>
        <p15:guide id="2" pos="7355">
          <p15:clr>
            <a:srgbClr val="C35EA4"/>
          </p15:clr>
        </p15:guide>
        <p15:guide id="3" pos="325">
          <p15:clr>
            <a:srgbClr val="C35EA4"/>
          </p15:clr>
        </p15:guide>
        <p15:guide id="4" orient="horz" pos="232">
          <p15:clr>
            <a:srgbClr val="C35EA4"/>
          </p15:clr>
        </p15:guide>
        <p15:guide id="5" pos="3772">
          <p15:clr>
            <a:srgbClr val="5ACBF0"/>
          </p15:clr>
        </p15:guide>
        <p15:guide id="6" pos="3908">
          <p15:clr>
            <a:srgbClr val="5ACBF0"/>
          </p15:clr>
        </p15:guide>
        <p15:guide id="7" pos="2116">
          <p15:clr>
            <a:srgbClr val="5ACBF0"/>
          </p15:clr>
        </p15:guide>
        <p15:guide id="8" pos="1980">
          <p15:clr>
            <a:srgbClr val="5ACBF0"/>
          </p15:clr>
        </p15:guide>
        <p15:guide id="9" pos="5564">
          <p15:clr>
            <a:srgbClr val="5ACBF0"/>
          </p15:clr>
        </p15:guide>
        <p15:guide id="10" pos="5700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Пустой слайд (черный фон)">
  <p:cSld name="2_Пустой слайд (черный фон)">
    <p:bg>
      <p:bgPr>
        <a:solidFill>
          <a:srgbClr val="0C0C0C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Слайд отбивка">
  <p:cSld name="1_Слайд отбивка">
    <p:bg>
      <p:bgPr>
        <a:solidFill>
          <a:srgbClr val="0C0C0C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78086" y="-171318"/>
            <a:ext cx="12599595" cy="70872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67211" y="-2399504"/>
            <a:ext cx="11517078" cy="860781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423334" y="3457905"/>
            <a:ext cx="7755466" cy="1189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  <a:defRPr sz="48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3" name="Google Shape;113;p18"/>
          <p:cNvGrpSpPr/>
          <p:nvPr/>
        </p:nvGrpSpPr>
        <p:grpSpPr>
          <a:xfrm>
            <a:off x="10042181" y="6320360"/>
            <a:ext cx="1726609" cy="423119"/>
            <a:chOff x="1088682" y="275381"/>
            <a:chExt cx="2398099" cy="587673"/>
          </a:xfrm>
        </p:grpSpPr>
        <p:pic>
          <p:nvPicPr>
            <p:cNvPr id="114" name="Google Shape;114;p18"/>
            <p:cNvPicPr preferRelativeResize="0"/>
            <p:nvPr/>
          </p:nvPicPr>
          <p:blipFill rotWithShape="1">
            <a:blip r:embed="rId4">
              <a:alphaModFix/>
            </a:blip>
            <a:srcRect b="28295"/>
            <a:stretch/>
          </p:blipFill>
          <p:spPr>
            <a:xfrm>
              <a:off x="2667211" y="275381"/>
              <a:ext cx="819570" cy="5876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5" name="Google Shape;115;p18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088682" y="437531"/>
              <a:ext cx="1514120" cy="41294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6" name="Google Shape;116;p18"/>
          <p:cNvSpPr txBox="1"/>
          <p:nvPr/>
        </p:nvSpPr>
        <p:spPr>
          <a:xfrm>
            <a:off x="442624" y="6427113"/>
            <a:ext cx="2145139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100"/>
              <a:buFont typeface="Play"/>
              <a:buNone/>
            </a:pPr>
            <a:r>
              <a:rPr lang="en-US" sz="1100" b="0" i="0" u="none" strike="noStrike" cap="none">
                <a:solidFill>
                  <a:srgbClr val="D8D8D8"/>
                </a:solidFill>
                <a:latin typeface="Play"/>
                <a:ea typeface="Play"/>
                <a:cs typeface="Play"/>
                <a:sym typeface="Play"/>
              </a:rPr>
              <a:t>Data-sprint «This is SPARTA»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D8D8D8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17" name="Google Shape;117;p18"/>
          <p:cNvSpPr/>
          <p:nvPr/>
        </p:nvSpPr>
        <p:spPr>
          <a:xfrm>
            <a:off x="3264466" y="6427113"/>
            <a:ext cx="1029449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D8D8D8"/>
                </a:solidFill>
                <a:latin typeface="Play"/>
                <a:ea typeface="Play"/>
                <a:cs typeface="Play"/>
                <a:sym typeface="Play"/>
              </a:rPr>
              <a:t>ноябрь 2023</a:t>
            </a:r>
            <a:endParaRPr sz="1100" b="0" i="0" u="none" strike="noStrike" cap="none">
              <a:solidFill>
                <a:srgbClr val="D8D8D8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_Типовой слайд">
  <p:cSld name="0_Типовой слайд">
    <p:bg>
      <p:bgPr>
        <a:solidFill>
          <a:srgbClr val="0C0C0C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19"/>
          <p:cNvGrpSpPr/>
          <p:nvPr/>
        </p:nvGrpSpPr>
        <p:grpSpPr>
          <a:xfrm>
            <a:off x="10042181" y="6320360"/>
            <a:ext cx="1726609" cy="423119"/>
            <a:chOff x="1088682" y="275381"/>
            <a:chExt cx="2398099" cy="587673"/>
          </a:xfrm>
        </p:grpSpPr>
        <p:pic>
          <p:nvPicPr>
            <p:cNvPr id="120" name="Google Shape;120;p19"/>
            <p:cNvPicPr preferRelativeResize="0"/>
            <p:nvPr/>
          </p:nvPicPr>
          <p:blipFill rotWithShape="1">
            <a:blip r:embed="rId2">
              <a:alphaModFix/>
            </a:blip>
            <a:srcRect b="28295"/>
            <a:stretch/>
          </p:blipFill>
          <p:spPr>
            <a:xfrm>
              <a:off x="2667211" y="275381"/>
              <a:ext cx="819570" cy="5876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1" name="Google Shape;121;p1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88682" y="437531"/>
              <a:ext cx="1514120" cy="41294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xfrm>
            <a:off x="423334" y="334432"/>
            <a:ext cx="4190999" cy="289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lay"/>
              <a:buNone/>
              <a:defRPr sz="28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9"/>
          <p:cNvSpPr txBox="1"/>
          <p:nvPr/>
        </p:nvSpPr>
        <p:spPr>
          <a:xfrm>
            <a:off x="442624" y="6427113"/>
            <a:ext cx="2145139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100"/>
              <a:buFont typeface="Play"/>
              <a:buNone/>
            </a:pPr>
            <a:r>
              <a:rPr lang="en-US" sz="1100" b="0" i="0" u="none" strike="noStrike" cap="none">
                <a:solidFill>
                  <a:srgbClr val="D8D8D8"/>
                </a:solidFill>
                <a:latin typeface="Play"/>
                <a:ea typeface="Play"/>
                <a:cs typeface="Play"/>
                <a:sym typeface="Play"/>
              </a:rPr>
              <a:t>Data-sprint «This is SPARTA»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D8D8D8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24" name="Google Shape;124;p19"/>
          <p:cNvSpPr/>
          <p:nvPr/>
        </p:nvSpPr>
        <p:spPr>
          <a:xfrm>
            <a:off x="3264466" y="6427113"/>
            <a:ext cx="1029449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D8D8D8"/>
                </a:solidFill>
                <a:latin typeface="Play"/>
                <a:ea typeface="Play"/>
                <a:cs typeface="Play"/>
                <a:sym typeface="Play"/>
              </a:rPr>
              <a:t>ноябрь 2023</a:t>
            </a:r>
            <a:endParaRPr sz="1100" b="0" i="0" u="none" strike="noStrike" cap="none">
              <a:solidFill>
                <a:srgbClr val="D8D8D8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C35EA4"/>
          </p15:clr>
        </p15:guide>
        <p15:guide id="2" pos="7355">
          <p15:clr>
            <a:srgbClr val="C35EA4"/>
          </p15:clr>
        </p15:guide>
        <p15:guide id="3" pos="325">
          <p15:clr>
            <a:srgbClr val="C35EA4"/>
          </p15:clr>
        </p15:guide>
        <p15:guide id="4" orient="horz" pos="232">
          <p15:clr>
            <a:srgbClr val="C35EA4"/>
          </p15:clr>
        </p15:guide>
        <p15:guide id="5" pos="3772">
          <p15:clr>
            <a:srgbClr val="5ACBF0"/>
          </p15:clr>
        </p15:guide>
        <p15:guide id="6" pos="3908">
          <p15:clr>
            <a:srgbClr val="5ACBF0"/>
          </p15:clr>
        </p15:guide>
        <p15:guide id="7" pos="2116">
          <p15:clr>
            <a:srgbClr val="5ACBF0"/>
          </p15:clr>
        </p15:guide>
        <p15:guide id="8" pos="1980">
          <p15:clr>
            <a:srgbClr val="5ACBF0"/>
          </p15:clr>
        </p15:guide>
        <p15:guide id="9" pos="5564">
          <p15:clr>
            <a:srgbClr val="5ACBF0"/>
          </p15:clr>
        </p15:guide>
        <p15:guide id="10" pos="5700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Пустой слайд (черный фон)">
  <p:cSld name="2_Пустой слайд (черный фон)">
    <p:bg>
      <p:bgPr>
        <a:solidFill>
          <a:srgbClr val="0C0C0C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Слайд отбивка">
  <p:cSld name="1_Слайд отбивка">
    <p:bg>
      <p:bgPr>
        <a:solidFill>
          <a:srgbClr val="0C0C0C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78086" y="-171318"/>
            <a:ext cx="12599597" cy="7087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67211" y="-2399504"/>
            <a:ext cx="11517077" cy="860781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"/>
          <p:cNvSpPr txBox="1">
            <a:spLocks noGrp="1"/>
          </p:cNvSpPr>
          <p:nvPr>
            <p:ph type="title"/>
          </p:nvPr>
        </p:nvSpPr>
        <p:spPr>
          <a:xfrm>
            <a:off x="423334" y="3457905"/>
            <a:ext cx="7755600" cy="11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  <a:defRPr sz="48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6" name="Google Shape;136;p22"/>
          <p:cNvGrpSpPr/>
          <p:nvPr/>
        </p:nvGrpSpPr>
        <p:grpSpPr>
          <a:xfrm>
            <a:off x="10042191" y="6320363"/>
            <a:ext cx="1726631" cy="423125"/>
            <a:chOff x="1088682" y="275381"/>
            <a:chExt cx="2398099" cy="587673"/>
          </a:xfrm>
        </p:grpSpPr>
        <p:pic>
          <p:nvPicPr>
            <p:cNvPr id="137" name="Google Shape;137;p22"/>
            <p:cNvPicPr preferRelativeResize="0"/>
            <p:nvPr/>
          </p:nvPicPr>
          <p:blipFill rotWithShape="1">
            <a:blip r:embed="rId4">
              <a:alphaModFix/>
            </a:blip>
            <a:srcRect b="28294"/>
            <a:stretch/>
          </p:blipFill>
          <p:spPr>
            <a:xfrm>
              <a:off x="2667211" y="275381"/>
              <a:ext cx="819570" cy="5876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8" name="Google Shape;138;p22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088682" y="437531"/>
              <a:ext cx="1514120" cy="41294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9" name="Google Shape;139;p22"/>
          <p:cNvSpPr txBox="1"/>
          <p:nvPr/>
        </p:nvSpPr>
        <p:spPr>
          <a:xfrm>
            <a:off x="442624" y="6427113"/>
            <a:ext cx="21450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100"/>
              <a:buFont typeface="Play"/>
              <a:buNone/>
            </a:pPr>
            <a:r>
              <a:rPr lang="en-US" sz="1100" b="0" i="0" u="none" strike="noStrike" cap="none">
                <a:solidFill>
                  <a:srgbClr val="D8D8D8"/>
                </a:solidFill>
                <a:latin typeface="Play"/>
                <a:ea typeface="Play"/>
                <a:cs typeface="Play"/>
                <a:sym typeface="Play"/>
              </a:rPr>
              <a:t>Data-sprint «This is SPARTA»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D8D8D8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40" name="Google Shape;140;p22"/>
          <p:cNvSpPr/>
          <p:nvPr/>
        </p:nvSpPr>
        <p:spPr>
          <a:xfrm>
            <a:off x="3264466" y="6427113"/>
            <a:ext cx="1029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D8D8D8"/>
                </a:solidFill>
                <a:latin typeface="Play"/>
                <a:ea typeface="Play"/>
                <a:cs typeface="Play"/>
                <a:sym typeface="Play"/>
              </a:rPr>
              <a:t>ноябрь 2023</a:t>
            </a:r>
            <a:endParaRPr sz="1100">
              <a:solidFill>
                <a:srgbClr val="D8D8D8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_Типовой слайд">
  <p:cSld name="0_Типовой слайд">
    <p:bg>
      <p:bgPr>
        <a:solidFill>
          <a:srgbClr val="0C0C0C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23"/>
          <p:cNvGrpSpPr/>
          <p:nvPr/>
        </p:nvGrpSpPr>
        <p:grpSpPr>
          <a:xfrm>
            <a:off x="10042191" y="6320363"/>
            <a:ext cx="1726631" cy="423125"/>
            <a:chOff x="1088682" y="275381"/>
            <a:chExt cx="2398099" cy="587673"/>
          </a:xfrm>
        </p:grpSpPr>
        <p:pic>
          <p:nvPicPr>
            <p:cNvPr id="143" name="Google Shape;143;p23"/>
            <p:cNvPicPr preferRelativeResize="0"/>
            <p:nvPr/>
          </p:nvPicPr>
          <p:blipFill rotWithShape="1">
            <a:blip r:embed="rId2">
              <a:alphaModFix/>
            </a:blip>
            <a:srcRect b="28294"/>
            <a:stretch/>
          </p:blipFill>
          <p:spPr>
            <a:xfrm>
              <a:off x="2667211" y="275381"/>
              <a:ext cx="819570" cy="5876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4" name="Google Shape;144;p2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88682" y="437531"/>
              <a:ext cx="1514120" cy="41294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5" name="Google Shape;145;p23"/>
          <p:cNvSpPr txBox="1">
            <a:spLocks noGrp="1"/>
          </p:cNvSpPr>
          <p:nvPr>
            <p:ph type="title"/>
          </p:nvPr>
        </p:nvSpPr>
        <p:spPr>
          <a:xfrm>
            <a:off x="423334" y="334432"/>
            <a:ext cx="41910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lay"/>
              <a:buNone/>
              <a:defRPr sz="28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3"/>
          <p:cNvSpPr txBox="1"/>
          <p:nvPr/>
        </p:nvSpPr>
        <p:spPr>
          <a:xfrm>
            <a:off x="442624" y="6427113"/>
            <a:ext cx="21450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100"/>
              <a:buFont typeface="Play"/>
              <a:buNone/>
            </a:pPr>
            <a:r>
              <a:rPr lang="en-US" sz="1100">
                <a:solidFill>
                  <a:srgbClr val="D8D8D8"/>
                </a:solidFill>
                <a:latin typeface="Play"/>
                <a:ea typeface="Play"/>
                <a:cs typeface="Play"/>
                <a:sym typeface="Play"/>
              </a:rPr>
              <a:t>Data-sprint «This is SPARTA»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D8D8D8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47" name="Google Shape;147;p23"/>
          <p:cNvSpPr/>
          <p:nvPr/>
        </p:nvSpPr>
        <p:spPr>
          <a:xfrm>
            <a:off x="3264466" y="6427113"/>
            <a:ext cx="1029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D8D8D8"/>
                </a:solidFill>
                <a:latin typeface="Play"/>
                <a:ea typeface="Play"/>
                <a:cs typeface="Play"/>
                <a:sym typeface="Play"/>
              </a:rPr>
              <a:t>ноябрь 2023</a:t>
            </a:r>
            <a:endParaRPr sz="1100">
              <a:solidFill>
                <a:srgbClr val="D8D8D8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C35EA4"/>
          </p15:clr>
        </p15:guide>
        <p15:guide id="2" pos="7355">
          <p15:clr>
            <a:srgbClr val="C35EA4"/>
          </p15:clr>
        </p15:guide>
        <p15:guide id="3" pos="325">
          <p15:clr>
            <a:srgbClr val="C35EA4"/>
          </p15:clr>
        </p15:guide>
        <p15:guide id="4" orient="horz" pos="232">
          <p15:clr>
            <a:srgbClr val="C35EA4"/>
          </p15:clr>
        </p15:guide>
        <p15:guide id="5" pos="3772">
          <p15:clr>
            <a:srgbClr val="5ACBF0"/>
          </p15:clr>
        </p15:guide>
        <p15:guide id="6" pos="3908">
          <p15:clr>
            <a:srgbClr val="5ACBF0"/>
          </p15:clr>
        </p15:guide>
        <p15:guide id="7" pos="2116">
          <p15:clr>
            <a:srgbClr val="5ACBF0"/>
          </p15:clr>
        </p15:guide>
        <p15:guide id="8" pos="1980">
          <p15:clr>
            <a:srgbClr val="5ACBF0"/>
          </p15:clr>
        </p15:guide>
        <p15:guide id="9" pos="5564">
          <p15:clr>
            <a:srgbClr val="5ACBF0"/>
          </p15:clr>
        </p15:guide>
        <p15:guide id="10" pos="5700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Пустой слайд (черный фон)">
  <p:cSld name="2_Пустой слайд (черный фон)">
    <p:bg>
      <p:bgPr>
        <a:solidFill>
          <a:srgbClr val="0C0C0C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1" name="Google Shape;131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6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78086" y="-171318"/>
            <a:ext cx="12599597" cy="7087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67211" y="-2399504"/>
            <a:ext cx="11517077" cy="86078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5"/>
          <p:cNvPicPr preferRelativeResize="0"/>
          <p:nvPr/>
        </p:nvPicPr>
        <p:blipFill rotWithShape="1">
          <a:blip r:embed="rId5">
            <a:alphaModFix/>
          </a:blip>
          <a:srcRect b="28294"/>
          <a:stretch/>
        </p:blipFill>
        <p:spPr>
          <a:xfrm>
            <a:off x="2667211" y="275381"/>
            <a:ext cx="819570" cy="5876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6" name="Google Shape;156;p25"/>
          <p:cNvGrpSpPr/>
          <p:nvPr/>
        </p:nvGrpSpPr>
        <p:grpSpPr>
          <a:xfrm>
            <a:off x="950313" y="2965270"/>
            <a:ext cx="8238254" cy="1734617"/>
            <a:chOff x="1742373" y="1399337"/>
            <a:chExt cx="8238254" cy="1734617"/>
          </a:xfrm>
        </p:grpSpPr>
        <p:sp>
          <p:nvSpPr>
            <p:cNvPr id="157" name="Google Shape;157;p25"/>
            <p:cNvSpPr txBox="1"/>
            <p:nvPr/>
          </p:nvSpPr>
          <p:spPr>
            <a:xfrm>
              <a:off x="1742373" y="1550001"/>
              <a:ext cx="5746200" cy="152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300"/>
                <a:buFont typeface="Play"/>
                <a:buNone/>
              </a:pPr>
              <a:r>
                <a:rPr lang="en-US" sz="9300" b="1" i="0" u="none" strike="noStrike" cap="none">
                  <a:solidFill>
                    <a:srgbClr val="FFFFFF"/>
                  </a:solidFill>
                  <a:latin typeface="Play"/>
                  <a:ea typeface="Play"/>
                  <a:cs typeface="Play"/>
                  <a:sym typeface="Play"/>
                </a:rPr>
                <a:t>SPARTA</a:t>
              </a:r>
              <a:endParaRPr sz="9300" b="1" i="0" u="none" strike="noStrike" cap="non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158" name="Google Shape;158;p25"/>
            <p:cNvSpPr/>
            <p:nvPr/>
          </p:nvSpPr>
          <p:spPr>
            <a:xfrm>
              <a:off x="1783948" y="2795254"/>
              <a:ext cx="53400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ACBE"/>
                </a:buClr>
                <a:buSzPts val="1600"/>
                <a:buFont typeface="Play"/>
                <a:buNone/>
              </a:pPr>
              <a:r>
                <a:rPr lang="en-US" sz="1600" b="1" i="0" u="none" strike="noStrike" cap="none">
                  <a:solidFill>
                    <a:srgbClr val="40ACBE"/>
                  </a:solidFill>
                  <a:latin typeface="Play"/>
                  <a:ea typeface="Play"/>
                  <a:cs typeface="Play"/>
                  <a:sym typeface="Play"/>
                </a:rPr>
                <a:t>Sber Process Analytics Research Teams Association</a:t>
              </a:r>
              <a:endParaRPr sz="1600" b="1" i="0" u="none" strike="noStrike" cap="none">
                <a:solidFill>
                  <a:srgbClr val="40ACBE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159" name="Google Shape;159;p25"/>
            <p:cNvSpPr/>
            <p:nvPr/>
          </p:nvSpPr>
          <p:spPr>
            <a:xfrm>
              <a:off x="7111727" y="2209225"/>
              <a:ext cx="2868900" cy="64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600"/>
                <a:buFont typeface="Play"/>
                <a:buNone/>
              </a:pPr>
              <a:r>
                <a:rPr lang="en-US" sz="3600" b="1" i="0" u="none" strike="noStrike" cap="none">
                  <a:solidFill>
                    <a:srgbClr val="FFFFFF"/>
                  </a:solidFill>
                  <a:latin typeface="Play"/>
                  <a:ea typeface="Play"/>
                  <a:cs typeface="Play"/>
                  <a:sym typeface="Play"/>
                </a:rPr>
                <a:t>.data-sprint</a:t>
              </a:r>
              <a:endParaRPr sz="3600" b="1" i="0" u="none" strike="noStrike" cap="non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160" name="Google Shape;160;p25"/>
            <p:cNvSpPr/>
            <p:nvPr/>
          </p:nvSpPr>
          <p:spPr>
            <a:xfrm>
              <a:off x="1764698" y="1399337"/>
              <a:ext cx="9396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600"/>
                <a:buFont typeface="Play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Play"/>
                  <a:ea typeface="Play"/>
                  <a:cs typeface="Play"/>
                  <a:sym typeface="Play"/>
                </a:rPr>
                <a:t>THIS IS</a:t>
              </a:r>
              <a:endParaRPr sz="1600" b="1" i="0" u="none" strike="noStrike" cap="non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</p:grpSp>
      <p:pic>
        <p:nvPicPr>
          <p:cNvPr id="161" name="Google Shape;161;p2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88682" y="437531"/>
            <a:ext cx="1514120" cy="4129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4"/>
          <p:cNvSpPr txBox="1"/>
          <p:nvPr/>
        </p:nvSpPr>
        <p:spPr>
          <a:xfrm>
            <a:off x="472500" y="2513950"/>
            <a:ext cx="11247000" cy="37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Результат:</a:t>
            </a:r>
            <a:endParaRPr sz="1800" b="1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Эффективная система проведения онлайн платежей устранит неэффективность “зацикленность в себя” этапа “Оплата”, тем самым </a:t>
            </a:r>
            <a:r>
              <a:rPr lang="en-US" sz="15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исключив негативный эффект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от сложностей осуществления платежа “с первого раза”. Перенос этапа оплаты позволит получить финансовый эффект не только от сэкономленного времени, но и позволит освободить человеческий ресурс, что ускорит общий процесс.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Корректная автоматизация в целях уменьшения количества звонков клиентам </a:t>
            </a:r>
            <a:r>
              <a:rPr lang="en-US" sz="15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уменьшит время полного цикла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выполнения заказа, </a:t>
            </a:r>
            <a:r>
              <a:rPr lang="en-US" sz="15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сократит необходимый штат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сотрудников, а также исключит необходимость разрешения возникающих сбоев из-за проблемы “человеческого фактора”.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Привлечение опытных сотрудников к процессу обучения “новичков” и система дополнительного бонусного поощрения позволит увеличить качество и скорость выполнения работ на определенных этапах. Внеплановые небольшие вознаграждения сотрудников позволят заинтересовать последних в качественном выполнении своих задач, а также автоматически </a:t>
            </a:r>
            <a:r>
              <a:rPr lang="en-US" sz="15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снижают временные и финансовые затраты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на повторяющиеся этапы. 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Получим экономию средств в размере более </a:t>
            </a: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350 тысяч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рублей исключив выполнение “холостых” этапов.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40" name="Google Shape;240;p34"/>
          <p:cNvSpPr txBox="1"/>
          <p:nvPr/>
        </p:nvSpPr>
        <p:spPr>
          <a:xfrm>
            <a:off x="413900" y="664975"/>
            <a:ext cx="11305500" cy="19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Рекомендации по исправлению:</a:t>
            </a:r>
            <a:endParaRPr sz="1800" b="1" i="0" u="none" strike="noStrike" cap="none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Выбор проверенной и удобной для потребителя системы приема онлайн платежей, перенос этапа оплаты следом за этапом оформления заказа с резервной суммой на изменения стоимости;</a:t>
            </a:r>
            <a:endParaRPr sz="1500" b="0" i="0" u="none" strike="noStrike" cap="none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Оптимизация автоматизированной системы заказов для сокращения необходимости связи с клиентами;</a:t>
            </a:r>
            <a:endParaRPr sz="1500" b="0" i="0" u="none" strike="noStrike" cap="none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Повышение квалификации сотрудников и внедрение системы стимулирования за успешное и беспроблемное упаковывание товаров.</a:t>
            </a:r>
            <a:endParaRPr sz="1500" b="0" i="0" u="none" strike="noStrike" cap="none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41" name="Google Shape;241;p34"/>
          <p:cNvSpPr txBox="1">
            <a:spLocks noGrp="1"/>
          </p:cNvSpPr>
          <p:nvPr>
            <p:ph type="title"/>
          </p:nvPr>
        </p:nvSpPr>
        <p:spPr>
          <a:xfrm>
            <a:off x="423325" y="152375"/>
            <a:ext cx="77580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lay"/>
              <a:buNone/>
            </a:pPr>
            <a:r>
              <a:rPr lang="en-US"/>
              <a:t>Неэффективность “Зацикленность в себя”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5"/>
          <p:cNvSpPr txBox="1">
            <a:spLocks noGrp="1"/>
          </p:cNvSpPr>
          <p:nvPr>
            <p:ph type="title"/>
          </p:nvPr>
        </p:nvSpPr>
        <p:spPr>
          <a:xfrm>
            <a:off x="423350" y="152400"/>
            <a:ext cx="55647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lay"/>
              <a:buNone/>
            </a:pPr>
            <a:r>
              <a:rPr lang="en-US"/>
              <a:t>Неэффективность “Пинг-Понг”</a:t>
            </a:r>
            <a:endParaRPr/>
          </a:p>
        </p:txBody>
      </p:sp>
      <p:pic>
        <p:nvPicPr>
          <p:cNvPr id="247" name="Google Shape;247;p35"/>
          <p:cNvPicPr preferRelativeResize="0"/>
          <p:nvPr/>
        </p:nvPicPr>
        <p:blipFill rotWithShape="1">
          <a:blip r:embed="rId3">
            <a:alphaModFix/>
          </a:blip>
          <a:srcRect r="10809"/>
          <a:stretch/>
        </p:blipFill>
        <p:spPr>
          <a:xfrm>
            <a:off x="7383475" y="2079125"/>
            <a:ext cx="4808525" cy="249307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48" name="Google Shape;248;p35"/>
          <p:cNvGraphicFramePr/>
          <p:nvPr/>
        </p:nvGraphicFramePr>
        <p:xfrm>
          <a:off x="258213" y="1438788"/>
          <a:ext cx="7492925" cy="4720992"/>
        </p:xfrm>
        <a:graphic>
          <a:graphicData uri="http://schemas.openxmlformats.org/drawingml/2006/table">
            <a:tbl>
              <a:tblPr>
                <a:noFill/>
                <a:tableStyleId>{A4AB887F-2B22-410A-8E2F-5DCF577BC954}</a:tableStyleId>
              </a:tblPr>
              <a:tblGrid>
                <a:gridCol w="1218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27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3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3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solidFill>
                            <a:schemeClr val="lt1"/>
                          </a:solidFill>
                        </a:rPr>
                        <a:t>case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solidFill>
                            <a:schemeClr val="lt1"/>
                          </a:solidFill>
                        </a:rPr>
                        <a:t>stage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solidFill>
                            <a:schemeClr val="lt1"/>
                          </a:solidFill>
                        </a:rPr>
                        <a:t>start_time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solidFill>
                            <a:schemeClr val="lt1"/>
                          </a:solidFill>
                        </a:rPr>
                        <a:t>end_time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650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10067190529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Заказ оформлен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2022-11-12 20:01:00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2022-11-12 20:01:00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3650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A4C2F4"/>
                          </a:solidFill>
                        </a:rPr>
                        <a:t>10067190529</a:t>
                      </a:r>
                      <a:endParaRPr sz="1200">
                        <a:solidFill>
                          <a:srgbClr val="A4C2F4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A4C2F4"/>
                          </a:solidFill>
                        </a:rPr>
                        <a:t>Поступление заказа сборщику</a:t>
                      </a:r>
                      <a:endParaRPr sz="1200">
                        <a:solidFill>
                          <a:srgbClr val="A4C2F4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A4C2F4"/>
                          </a:solidFill>
                        </a:rPr>
                        <a:t>2022-11-12 20:01:00</a:t>
                      </a:r>
                      <a:endParaRPr sz="1200">
                        <a:solidFill>
                          <a:srgbClr val="A4C2F4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A4C2F4"/>
                          </a:solidFill>
                        </a:rPr>
                        <a:t>2022-11-12 20:03:00</a:t>
                      </a:r>
                      <a:endParaRPr sz="1200">
                        <a:solidFill>
                          <a:srgbClr val="A4C2F4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3650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A4C2F4"/>
                          </a:solidFill>
                        </a:rPr>
                        <a:t>10067190529</a:t>
                      </a:r>
                      <a:endParaRPr sz="1200">
                        <a:solidFill>
                          <a:srgbClr val="A4C2F4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A4C2F4"/>
                          </a:solidFill>
                        </a:rPr>
                        <a:t>Сборка заказа</a:t>
                      </a:r>
                      <a:endParaRPr sz="1200">
                        <a:solidFill>
                          <a:srgbClr val="A4C2F4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A4C2F4"/>
                          </a:solidFill>
                        </a:rPr>
                        <a:t>2022-11-12 20:03:00</a:t>
                      </a:r>
                      <a:endParaRPr sz="1200">
                        <a:solidFill>
                          <a:srgbClr val="A4C2F4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A4C2F4"/>
                          </a:solidFill>
                        </a:rPr>
                        <a:t>2022-11-12 20:26:00</a:t>
                      </a:r>
                      <a:endParaRPr sz="1200">
                        <a:solidFill>
                          <a:srgbClr val="A4C2F4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3650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rgbClr val="CC0000"/>
                          </a:solidFill>
                        </a:rPr>
                        <a:t>10067190529</a:t>
                      </a:r>
                      <a:endParaRPr sz="1200" b="1">
                        <a:solidFill>
                          <a:srgbClr val="CC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rgbClr val="CC0000"/>
                          </a:solidFill>
                        </a:rPr>
                        <a:t>Поступление заказа сборщику</a:t>
                      </a:r>
                      <a:endParaRPr sz="1200" b="1">
                        <a:solidFill>
                          <a:srgbClr val="CC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rgbClr val="CC0000"/>
                          </a:solidFill>
                        </a:rPr>
                        <a:t>2022-11-12 20:26:00</a:t>
                      </a:r>
                      <a:endParaRPr sz="1200" b="1">
                        <a:solidFill>
                          <a:srgbClr val="CC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rgbClr val="CC0000"/>
                          </a:solidFill>
                        </a:rPr>
                        <a:t>2022-11-12 20:27:00</a:t>
                      </a:r>
                      <a:endParaRPr sz="1200" b="1">
                        <a:solidFill>
                          <a:srgbClr val="CC0000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3650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rgbClr val="CC0000"/>
                          </a:solidFill>
                        </a:rPr>
                        <a:t>10067190529</a:t>
                      </a:r>
                      <a:endParaRPr sz="1200" b="1">
                        <a:solidFill>
                          <a:srgbClr val="CC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rgbClr val="CC0000"/>
                          </a:solidFill>
                        </a:rPr>
                        <a:t>Сборка заказа</a:t>
                      </a:r>
                      <a:endParaRPr sz="1200" b="1">
                        <a:solidFill>
                          <a:srgbClr val="CC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rgbClr val="CC0000"/>
                          </a:solidFill>
                        </a:rPr>
                        <a:t>2022-11-12 20:27:00</a:t>
                      </a:r>
                      <a:endParaRPr sz="1200" b="1">
                        <a:solidFill>
                          <a:srgbClr val="CC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rgbClr val="CC0000"/>
                          </a:solidFill>
                        </a:rPr>
                        <a:t>2022-11-12 20:51:00</a:t>
                      </a:r>
                      <a:endParaRPr sz="1200" b="1">
                        <a:solidFill>
                          <a:srgbClr val="CC0000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3650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10067190529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Упаковка товара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2022-11-12 20:51:00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2022-11-12 20:53:00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3650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10067190529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Оплата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2022-11-12 20:53:00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2022-11-12 20:53:00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3650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10067190529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Передача товара курьеру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2022-11-12 20:53:00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2022-11-12 20:55:00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3650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10067190529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Доставка заказа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2022-11-12 20:55:00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2022-11-12 21:28:00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3650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10067190529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Проверка заказа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2022-11-12 21:28:00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2022-11-12 21:30:00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23650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10067190529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Заказ доставлен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2022-11-12 21:30:00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lt1"/>
                          </a:solidFill>
                        </a:rPr>
                        <a:t>2022-11-12 21:30:00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249" name="Google Shape;249;p35"/>
          <p:cNvSpPr txBox="1">
            <a:spLocks noGrp="1"/>
          </p:cNvSpPr>
          <p:nvPr>
            <p:ph type="title"/>
          </p:nvPr>
        </p:nvSpPr>
        <p:spPr>
          <a:xfrm>
            <a:off x="360900" y="795600"/>
            <a:ext cx="55647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lay"/>
              <a:buNone/>
            </a:pPr>
            <a:r>
              <a:rPr lang="en-US" sz="2000"/>
              <a:t>Пример:</a:t>
            </a:r>
            <a:endParaRPr sz="20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6"/>
          <p:cNvSpPr txBox="1">
            <a:spLocks noGrp="1"/>
          </p:cNvSpPr>
          <p:nvPr>
            <p:ph type="title"/>
          </p:nvPr>
        </p:nvSpPr>
        <p:spPr>
          <a:xfrm>
            <a:off x="423350" y="152400"/>
            <a:ext cx="55647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lay"/>
              <a:buNone/>
            </a:pPr>
            <a:r>
              <a:rPr lang="en-US"/>
              <a:t>Неэффективность “Пинг-Понг”</a:t>
            </a:r>
            <a:endParaRPr/>
          </a:p>
        </p:txBody>
      </p:sp>
      <p:sp>
        <p:nvSpPr>
          <p:cNvPr id="255" name="Google Shape;255;p36"/>
          <p:cNvSpPr txBox="1"/>
          <p:nvPr/>
        </p:nvSpPr>
        <p:spPr>
          <a:xfrm>
            <a:off x="517650" y="966925"/>
            <a:ext cx="5251200" cy="2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56" name="Google Shape;256;p36"/>
          <p:cNvSpPr txBox="1"/>
          <p:nvPr/>
        </p:nvSpPr>
        <p:spPr>
          <a:xfrm>
            <a:off x="588675" y="795600"/>
            <a:ext cx="5997300" cy="37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Проблема:</a:t>
            </a:r>
            <a:endParaRPr sz="1800" b="1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Выявлено </a:t>
            </a:r>
            <a:r>
              <a:rPr lang="en-US" sz="1800" b="1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1160</a:t>
            </a:r>
            <a:r>
              <a:rPr lang="en-US" sz="18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случаев неэффективности на стадиях </a:t>
            </a:r>
            <a:r>
              <a:rPr lang="en-US" sz="18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"Получение заказа сборщиком"</a:t>
            </a:r>
            <a:r>
              <a:rPr lang="en-US" sz="18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и </a:t>
            </a:r>
            <a:r>
              <a:rPr lang="en-US" sz="18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"Сборка заказа"</a:t>
            </a:r>
            <a:r>
              <a:rPr lang="en-US" sz="18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.</a:t>
            </a:r>
            <a:endParaRPr sz="18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Последовательное повторение “неэффективных” этапов, в среднем занимает </a:t>
            </a:r>
            <a:r>
              <a:rPr lang="en-US" sz="1800" b="1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26 минут</a:t>
            </a:r>
            <a:r>
              <a:rPr lang="en-US" sz="18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.</a:t>
            </a:r>
            <a:r>
              <a:rPr lang="en-US" sz="18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При этом заметим, что средняя продолжительность всех этапов  кейса, с учетом данной неэффективности, оценивается в  </a:t>
            </a:r>
            <a:r>
              <a:rPr lang="en-US" sz="1800" b="1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1 час 32 минуты. </a:t>
            </a:r>
            <a:r>
              <a:rPr lang="en-US" sz="18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Устранение этой неэффективности позволяет выполнять заказ за час вместо полутора.</a:t>
            </a:r>
            <a:endParaRPr sz="1800" b="1">
              <a:solidFill>
                <a:srgbClr val="FF0000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57" name="Google Shape;257;p36"/>
          <p:cNvSpPr txBox="1"/>
          <p:nvPr/>
        </p:nvSpPr>
        <p:spPr>
          <a:xfrm>
            <a:off x="588675" y="4535500"/>
            <a:ext cx="5343900" cy="154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Оценка потенциального эффекта</a:t>
            </a:r>
            <a:endParaRPr sz="1800" b="1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Улучшение работы этого этапа может привести к сокращению времени выполнения заказа примерно на </a:t>
            </a:r>
            <a:r>
              <a:rPr lang="en-US" sz="18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28%</a:t>
            </a:r>
            <a:endParaRPr sz="1800">
              <a:solidFill>
                <a:srgbClr val="A4C2F4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58" name="Google Shape;258;p36"/>
          <p:cNvSpPr txBox="1"/>
          <p:nvPr/>
        </p:nvSpPr>
        <p:spPr>
          <a:xfrm>
            <a:off x="7302363" y="5506608"/>
            <a:ext cx="37371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Результат оптимизации времени</a:t>
            </a:r>
            <a:endParaRPr sz="1500"/>
          </a:p>
        </p:txBody>
      </p:sp>
      <p:pic>
        <p:nvPicPr>
          <p:cNvPr id="259" name="Google Shape;259;p36"/>
          <p:cNvPicPr preferRelativeResize="0"/>
          <p:nvPr/>
        </p:nvPicPr>
        <p:blipFill rotWithShape="1">
          <a:blip r:embed="rId3">
            <a:alphaModFix/>
          </a:blip>
          <a:srcRect l="15639" t="4018" r="14635" b="4027"/>
          <a:stretch/>
        </p:blipFill>
        <p:spPr>
          <a:xfrm>
            <a:off x="6715646" y="621575"/>
            <a:ext cx="4910562" cy="4885025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6"/>
          <p:cNvSpPr txBox="1"/>
          <p:nvPr/>
        </p:nvSpPr>
        <p:spPr>
          <a:xfrm>
            <a:off x="7535313" y="2433046"/>
            <a:ext cx="32712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28%</a:t>
            </a:r>
            <a:endParaRPr sz="70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7"/>
          <p:cNvSpPr txBox="1">
            <a:spLocks noGrp="1"/>
          </p:cNvSpPr>
          <p:nvPr>
            <p:ph type="title"/>
          </p:nvPr>
        </p:nvSpPr>
        <p:spPr>
          <a:xfrm>
            <a:off x="423350" y="152400"/>
            <a:ext cx="55647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lay"/>
              <a:buNone/>
            </a:pPr>
            <a:r>
              <a:rPr lang="en-US"/>
              <a:t>Неэффективность “Пинг-Понг”</a:t>
            </a:r>
            <a:endParaRPr/>
          </a:p>
        </p:txBody>
      </p:sp>
      <p:sp>
        <p:nvSpPr>
          <p:cNvPr id="266" name="Google Shape;266;p37"/>
          <p:cNvSpPr txBox="1"/>
          <p:nvPr/>
        </p:nvSpPr>
        <p:spPr>
          <a:xfrm>
            <a:off x="517650" y="966925"/>
            <a:ext cx="5251200" cy="2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67" name="Google Shape;267;p37"/>
          <p:cNvSpPr txBox="1"/>
          <p:nvPr/>
        </p:nvSpPr>
        <p:spPr>
          <a:xfrm>
            <a:off x="516050" y="795600"/>
            <a:ext cx="11160000" cy="28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Финансовый эффект:</a:t>
            </a:r>
            <a:endParaRPr sz="1800" b="1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Повторные стадии  </a:t>
            </a:r>
            <a:r>
              <a:rPr lang="en-US" sz="16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”Поступление заказа сборщику” </a:t>
            </a: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и  </a:t>
            </a:r>
            <a:r>
              <a:rPr lang="en-US" sz="16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“Сборка заказа” </a:t>
            </a: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занимает в среднем по </a:t>
            </a:r>
            <a:r>
              <a:rPr lang="en-US" sz="16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26 минут</a:t>
            </a: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на каждый кейс. То есть в среднем 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26*10 = 260 р.</a:t>
            </a:r>
            <a:endParaRPr sz="1600">
              <a:solidFill>
                <a:srgbClr val="FF0000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F0000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с учетом, что стоимость 1й минуты процесса составляет 10 рублей. Суммарно по набору данных получаем финансовый результат по данной неэффективности </a:t>
            </a:r>
            <a:r>
              <a:rPr lang="en-US" sz="16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(21 день 7 часов)</a:t>
            </a: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: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(21*24*60+7*60)*10 = 306600 р.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68" name="Google Shape;268;p37"/>
          <p:cNvSpPr txBox="1"/>
          <p:nvPr/>
        </p:nvSpPr>
        <p:spPr>
          <a:xfrm>
            <a:off x="515950" y="3656100"/>
            <a:ext cx="11160000" cy="22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Рекомендации по исправлению:</a:t>
            </a:r>
            <a:endParaRPr sz="1800" b="1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lvl="0" indent="-3302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lay"/>
              <a:buChar char="●"/>
            </a:pP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Создание подробных инструкций или схем, которые помогут сотрудникам понять, какие действия и в какой последовательности следует предпринимать.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lvl="0" indent="-330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lay"/>
              <a:buChar char="●"/>
            </a:pP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Анализ текущих процессов с целью определения узких мест и внесения изменений для упрощения и ускорения выполнения задач.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lvl="0" indent="-330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lay"/>
              <a:buChar char="●"/>
            </a:pP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Создание механизмов для сбора обратной связи от сотрудников о причинах возврата на предыдущий этап для выявления ошибок и координации работы.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8"/>
          <p:cNvSpPr txBox="1">
            <a:spLocks noGrp="1"/>
          </p:cNvSpPr>
          <p:nvPr>
            <p:ph type="title"/>
          </p:nvPr>
        </p:nvSpPr>
        <p:spPr>
          <a:xfrm>
            <a:off x="423350" y="238063"/>
            <a:ext cx="55647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lay"/>
              <a:buNone/>
            </a:pPr>
            <a:r>
              <a:rPr lang="en-US"/>
              <a:t>Неэффективность “Зацикленность: возврат”</a:t>
            </a:r>
            <a:endParaRPr/>
          </a:p>
        </p:txBody>
      </p:sp>
      <p:sp>
        <p:nvSpPr>
          <p:cNvPr id="274" name="Google Shape;274;p38"/>
          <p:cNvSpPr txBox="1"/>
          <p:nvPr/>
        </p:nvSpPr>
        <p:spPr>
          <a:xfrm>
            <a:off x="517650" y="966925"/>
            <a:ext cx="5251200" cy="2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1" i="0" u="none" strike="noStrike" cap="none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75" name="Google Shape;275;p38"/>
          <p:cNvSpPr txBox="1"/>
          <p:nvPr/>
        </p:nvSpPr>
        <p:spPr>
          <a:xfrm>
            <a:off x="7048274" y="4871598"/>
            <a:ext cx="3729000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Зависимость отказов от количества звонков клиенту</a:t>
            </a:r>
            <a:endParaRPr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38"/>
          <p:cNvSpPr txBox="1"/>
          <p:nvPr/>
        </p:nvSpPr>
        <p:spPr>
          <a:xfrm>
            <a:off x="389288" y="1249225"/>
            <a:ext cx="5632800" cy="42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Проблема:</a:t>
            </a:r>
            <a:endParaRPr/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500" b="0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При исследовании зависимости количества отмененных заказов от звонков клиенту, была выявлена следующая закономерность.</a:t>
            </a:r>
            <a:br>
              <a:rPr lang="en-US" sz="1500" b="0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</a:br>
            <a:r>
              <a:rPr lang="en-US" sz="1500" b="0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При наличии </a:t>
            </a:r>
            <a:r>
              <a:rPr lang="en-US" sz="1500" b="1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трех и более</a:t>
            </a:r>
            <a:r>
              <a:rPr lang="en-US" sz="1500" b="1" i="0" u="none" strike="noStrike" cap="none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 звонков</a:t>
            </a:r>
            <a:r>
              <a:rPr lang="en-US" sz="1500" b="0" i="0" u="none" strike="noStrike" cap="none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en-US" sz="1500" b="0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вероятность отказа от заказа составляе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т </a:t>
            </a:r>
            <a:r>
              <a:rPr lang="en-US" sz="15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100%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. При этом при </a:t>
            </a:r>
            <a:r>
              <a:rPr lang="en-US" sz="1500" b="1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одном звонке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конверсия в отказ составляет </a:t>
            </a:r>
            <a:r>
              <a:rPr lang="en-US" sz="15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45%,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а при </a:t>
            </a:r>
            <a:r>
              <a:rPr lang="en-US" sz="1500" b="1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двух звонках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эта конверсия повышается до </a:t>
            </a:r>
            <a:r>
              <a:rPr lang="en-US" sz="15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47%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. Другими словами, почти каждый второй клиент отказывается при звонке.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Причины:</a:t>
            </a:r>
            <a:endParaRPr sz="1800" b="1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lvl="0" indent="-32385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Уточнение заказа клиентом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Предложение по замене товаров на аналогичные при отсутствии 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277" name="Google Shape;27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3962" y="1272113"/>
            <a:ext cx="5417601" cy="359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9"/>
          <p:cNvSpPr txBox="1">
            <a:spLocks noGrp="1"/>
          </p:cNvSpPr>
          <p:nvPr>
            <p:ph type="title"/>
          </p:nvPr>
        </p:nvSpPr>
        <p:spPr>
          <a:xfrm>
            <a:off x="423350" y="238063"/>
            <a:ext cx="55647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lay"/>
              <a:buNone/>
            </a:pPr>
            <a:r>
              <a:rPr lang="en-US"/>
              <a:t>Неэффективность “Зацикленность: возврат”</a:t>
            </a:r>
            <a:endParaRPr/>
          </a:p>
        </p:txBody>
      </p:sp>
      <p:sp>
        <p:nvSpPr>
          <p:cNvPr id="283" name="Google Shape;283;p39"/>
          <p:cNvSpPr txBox="1"/>
          <p:nvPr/>
        </p:nvSpPr>
        <p:spPr>
          <a:xfrm>
            <a:off x="517650" y="966925"/>
            <a:ext cx="5251200" cy="2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1" i="0" u="none" strike="noStrike" cap="none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84" name="Google Shape;284;p39"/>
          <p:cNvSpPr txBox="1"/>
          <p:nvPr/>
        </p:nvSpPr>
        <p:spPr>
          <a:xfrm>
            <a:off x="455350" y="2495500"/>
            <a:ext cx="5782500" cy="3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Дальнейшие исследования:</a:t>
            </a:r>
            <a:endParaRPr sz="1500">
              <a:solidFill>
                <a:srgbClr val="FF0000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Также проводились исследования среди сборщиков, которые совершали звонки клиенту, а также у которых наблюдалась тенденция к отмене заказов после звонка клиенту. 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В среднем курьеры имеют около </a:t>
            </a:r>
            <a:r>
              <a:rPr lang="en-US" sz="16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13.11</a:t>
            </a: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отказов после звонка, а медианное значение равно </a:t>
            </a:r>
            <a:r>
              <a:rPr lang="en-US" sz="16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13</a:t>
            </a: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. Таким образом явных выбросов не наблюдается (значение статистики </a:t>
            </a:r>
            <a:r>
              <a:rPr lang="en-US" sz="16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Шапиро-Уилка (0.979), P-значение (0.326&gt;0.05)</a:t>
            </a: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- данные имеют </a:t>
            </a:r>
            <a:r>
              <a:rPr lang="en-US" sz="16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нормального распределения</a:t>
            </a: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)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285" name="Google Shape;28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8300" y="2576000"/>
            <a:ext cx="5400899" cy="3721325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9"/>
          <p:cNvSpPr txBox="1"/>
          <p:nvPr/>
        </p:nvSpPr>
        <p:spPr>
          <a:xfrm>
            <a:off x="455350" y="1055850"/>
            <a:ext cx="11220600" cy="14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Финансовый эффект: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Общее время в датасете на совершение всех этапов </a:t>
            </a:r>
            <a:r>
              <a:rPr lang="en-US" sz="16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“Звонок клиенту”</a:t>
            </a: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составляет </a:t>
            </a:r>
            <a:r>
              <a:rPr lang="en-US" sz="16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5 дней 14 часов</a:t>
            </a: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, что в эквиваленте финансового эффекта равно: 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(5*24*60+14*60)*10 = 80400 р. </a:t>
            </a:r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0"/>
          <p:cNvSpPr txBox="1">
            <a:spLocks noGrp="1"/>
          </p:cNvSpPr>
          <p:nvPr>
            <p:ph type="title"/>
          </p:nvPr>
        </p:nvSpPr>
        <p:spPr>
          <a:xfrm>
            <a:off x="423350" y="238063"/>
            <a:ext cx="55647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lay"/>
              <a:buNone/>
            </a:pPr>
            <a:r>
              <a:rPr lang="en-US"/>
              <a:t>Неэффективность “Зацикленность: возврат”</a:t>
            </a:r>
            <a:endParaRPr/>
          </a:p>
        </p:txBody>
      </p:sp>
      <p:sp>
        <p:nvSpPr>
          <p:cNvPr id="292" name="Google Shape;292;p40"/>
          <p:cNvSpPr txBox="1"/>
          <p:nvPr/>
        </p:nvSpPr>
        <p:spPr>
          <a:xfrm>
            <a:off x="517650" y="966925"/>
            <a:ext cx="5251200" cy="2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1" i="0" u="none" strike="noStrike" cap="none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93" name="Google Shape;293;p40"/>
          <p:cNvSpPr txBox="1"/>
          <p:nvPr/>
        </p:nvSpPr>
        <p:spPr>
          <a:xfrm>
            <a:off x="517650" y="3101725"/>
            <a:ext cx="11158500" cy="30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Рекомендации по исправлению: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175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"/>
              <a:buChar char="●"/>
            </a:pPr>
            <a:r>
              <a:rPr lang="en-US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Ввести статистический механизм контроля отсутствия определенных позиций товаров у поставщика; 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"/>
              <a:buChar char="●"/>
            </a:pPr>
            <a:r>
              <a:rPr lang="en-US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Синхронизация системы оформления заказов с автоматизированной системой контроля заполненности склада поставщика; 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"/>
              <a:buChar char="●"/>
            </a:pPr>
            <a:r>
              <a:rPr lang="en-US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Предложить поставщику взаимовыгодное сотрудничество, предоставляя бесплатную аналитику о популярных и часто отсутствующих товарах. В обмен запросить укрепление ассортимента по отсутствующим позициям.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"/>
              <a:buChar char="●"/>
            </a:pPr>
            <a:r>
              <a:rPr lang="en-US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Предложение для клиента “персональный набор”, в котором указаны наиболее популярные товары из истории заказов, наличие которых подтверждено заранее (например на основе работы предыдущих курьеров).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Первые два варианта решения предполагают сокращение случаев добавления в заказ отсутствующие позиции у поставщика с целью минимизации количество звонков клиентам. 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Третий вариант предполагает сокращение дефицита наиболее популярных товаров у поставщика. 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94" name="Google Shape;294;p40"/>
          <p:cNvSpPr txBox="1"/>
          <p:nvPr/>
        </p:nvSpPr>
        <p:spPr>
          <a:xfrm>
            <a:off x="423350" y="966925"/>
            <a:ext cx="11252700" cy="21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Однако анализ количества отклоненных заказов, связанных с каждым сборщиком, не позволяет однозначно определить причины отказов. Отразим </a:t>
            </a:r>
            <a:r>
              <a:rPr lang="en-US" b="1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топ - 5</a:t>
            </a:r>
            <a:r>
              <a:rPr lang="en-US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сборщиков с </a:t>
            </a:r>
            <a:r>
              <a:rPr lang="en-US" b="1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наибольшим количеством отказов</a:t>
            </a:r>
            <a:r>
              <a:rPr lang="en-US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после звонка: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Сборщики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Моисеев Ипполит Исидорович        26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Варлаам Матвеевич Орехов          23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Светлана Вадимовна Евсеева        21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Варфоломей Тимурович Большаков    21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Нинель Антоновна Кудряшова        20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1"/>
          <p:cNvSpPr txBox="1">
            <a:spLocks noGrp="1"/>
          </p:cNvSpPr>
          <p:nvPr>
            <p:ph type="title"/>
          </p:nvPr>
        </p:nvSpPr>
        <p:spPr>
          <a:xfrm>
            <a:off x="423350" y="238075"/>
            <a:ext cx="71247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lay"/>
              <a:buNone/>
            </a:pPr>
            <a:r>
              <a:rPr lang="en-US"/>
              <a:t>Хронометраж процесса - Bottle neck</a:t>
            </a:r>
            <a:endParaRPr/>
          </a:p>
        </p:txBody>
      </p:sp>
      <p:pic>
        <p:nvPicPr>
          <p:cNvPr id="300" name="Google Shape;30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875" y="881275"/>
            <a:ext cx="5534495" cy="3829499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1"/>
          <p:cNvSpPr txBox="1"/>
          <p:nvPr/>
        </p:nvSpPr>
        <p:spPr>
          <a:xfrm>
            <a:off x="5739375" y="881275"/>
            <a:ext cx="6033000" cy="38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Длительность полного цикла: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lvl="0" indent="-330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lay"/>
              <a:buChar char="●"/>
            </a:pP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средняя - 71.3 минуты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lvl="0" indent="-330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lay"/>
              <a:buChar char="●"/>
            </a:pP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медианная - 66 минут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F0000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Статистика Хи-квадрат: </a:t>
            </a: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58251.73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P-значение:</a:t>
            </a:r>
            <a:r>
              <a:rPr lang="en-US" sz="1600">
                <a:solidFill>
                  <a:schemeClr val="accent1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0.00000000000013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По полученным данным статистика Хи-квадрат является очень значительной, а p-значение стремится к нулю. Эти результаты говорят о том, что распределение данных значительно отличается от нормального распределения. На основании этого теста можно </a:t>
            </a:r>
            <a:r>
              <a:rPr lang="en-US" sz="16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отклонить гипотезу о нормальном распределении</a:t>
            </a:r>
            <a:r>
              <a:rPr lang="en-US" sz="16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.</a:t>
            </a:r>
            <a:endParaRPr sz="1600">
              <a:solidFill>
                <a:srgbClr val="A4C2F4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302" name="Google Shape;302;p41"/>
          <p:cNvSpPr txBox="1"/>
          <p:nvPr/>
        </p:nvSpPr>
        <p:spPr>
          <a:xfrm>
            <a:off x="423350" y="4710775"/>
            <a:ext cx="10999500" cy="14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Финансовый результат</a:t>
            </a:r>
            <a:endParaRPr sz="1600" b="1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В среднем один полный процесс занимает: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71*10 = 710 р.</a:t>
            </a:r>
            <a:endParaRPr>
              <a:solidFill>
                <a:srgbClr val="FF0000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Сумма по всем процессам в наборе данных: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71*10*19988 = 14 191 480 р.</a:t>
            </a:r>
            <a:endParaRPr>
              <a:solidFill>
                <a:srgbClr val="FF0000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2"/>
          <p:cNvSpPr txBox="1">
            <a:spLocks noGrp="1"/>
          </p:cNvSpPr>
          <p:nvPr>
            <p:ph type="title"/>
          </p:nvPr>
        </p:nvSpPr>
        <p:spPr>
          <a:xfrm>
            <a:off x="423325" y="3457896"/>
            <a:ext cx="77556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Хронометраж процесса</a:t>
            </a:r>
            <a:endParaRPr b="1"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3"/>
          <p:cNvSpPr txBox="1">
            <a:spLocks noGrp="1"/>
          </p:cNvSpPr>
          <p:nvPr>
            <p:ph type="title"/>
          </p:nvPr>
        </p:nvSpPr>
        <p:spPr>
          <a:xfrm>
            <a:off x="423350" y="238075"/>
            <a:ext cx="71247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lay"/>
              <a:buNone/>
            </a:pPr>
            <a:r>
              <a:rPr lang="en-US"/>
              <a:t>Хронометраж процесса - Bottle neck</a:t>
            </a:r>
            <a:endParaRPr/>
          </a:p>
        </p:txBody>
      </p:sp>
      <p:sp>
        <p:nvSpPr>
          <p:cNvPr id="313" name="Google Shape;313;p43"/>
          <p:cNvSpPr txBox="1"/>
          <p:nvPr/>
        </p:nvSpPr>
        <p:spPr>
          <a:xfrm>
            <a:off x="6815750" y="1261525"/>
            <a:ext cx="4975800" cy="43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Логарифмирование данных приводит к более выразительным результатам: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Статистика Хи-квадрат</a:t>
            </a: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- 7.43, 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P-значение</a:t>
            </a: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 0.59. 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При принятом уровне значимости 0.05, p-значение значительно превышает этот порог, что свидетельствует о недостаточных доказательствах для отвержения нулевой гипотезы о нормальности распределения данных. Полученные результаты указывают на то, что данные </a:t>
            </a:r>
            <a:r>
              <a:rPr lang="en-US" sz="16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в логарифмической шкале</a:t>
            </a: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явно </a:t>
            </a:r>
            <a:r>
              <a:rPr lang="en-US" sz="16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соответствуют нормальному распределению. </a:t>
            </a: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Таким образом, исходные данные имеют </a:t>
            </a:r>
            <a:r>
              <a:rPr lang="en-US" sz="16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логнормальное распределение.</a:t>
            </a:r>
            <a:endParaRPr sz="1600">
              <a:solidFill>
                <a:srgbClr val="FF0000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314" name="Google Shape;31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33675"/>
            <a:ext cx="6510948" cy="44638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/>
          <p:nvPr/>
        </p:nvSpPr>
        <p:spPr>
          <a:xfrm>
            <a:off x="1411400" y="3304050"/>
            <a:ext cx="2613924" cy="387612"/>
          </a:xfrm>
          <a:prstGeom prst="flowChartTerminator">
            <a:avLst/>
          </a:prstGeom>
          <a:gradFill>
            <a:gsLst>
              <a:gs pos="0">
                <a:srgbClr val="61A8B4"/>
              </a:gs>
              <a:gs pos="100000">
                <a:srgbClr val="246470"/>
              </a:gs>
            </a:gsLst>
            <a:lin ang="540001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Тимофей Есин</a:t>
            </a:r>
            <a:endParaRPr sz="19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167" name="Google Shape;167;p26"/>
          <p:cNvPicPr preferRelativeResize="0"/>
          <p:nvPr/>
        </p:nvPicPr>
        <p:blipFill rotWithShape="1">
          <a:blip r:embed="rId3">
            <a:alphaModFix/>
          </a:blip>
          <a:srcRect b="26653"/>
          <a:stretch/>
        </p:blipFill>
        <p:spPr>
          <a:xfrm>
            <a:off x="1734800" y="1284338"/>
            <a:ext cx="1967100" cy="1967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8" name="Google Shape;168;p26"/>
          <p:cNvSpPr txBox="1">
            <a:spLocks noGrp="1"/>
          </p:cNvSpPr>
          <p:nvPr>
            <p:ph type="title"/>
          </p:nvPr>
        </p:nvSpPr>
        <p:spPr>
          <a:xfrm>
            <a:off x="870150" y="288525"/>
            <a:ext cx="10451700" cy="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Команда “Улыбка Моны Лизы”</a:t>
            </a:r>
            <a:endParaRPr b="1">
              <a:latin typeface="Play"/>
              <a:ea typeface="Play"/>
              <a:cs typeface="Play"/>
              <a:sym typeface="Play"/>
            </a:endParaRPr>
          </a:p>
        </p:txBody>
      </p:sp>
      <p:grpSp>
        <p:nvGrpSpPr>
          <p:cNvPr id="169" name="Google Shape;169;p26"/>
          <p:cNvGrpSpPr/>
          <p:nvPr/>
        </p:nvGrpSpPr>
        <p:grpSpPr>
          <a:xfrm>
            <a:off x="1411400" y="3823763"/>
            <a:ext cx="2613924" cy="2472437"/>
            <a:chOff x="695450" y="3740925"/>
            <a:chExt cx="2613924" cy="2472437"/>
          </a:xfrm>
        </p:grpSpPr>
        <p:pic>
          <p:nvPicPr>
            <p:cNvPr id="170" name="Google Shape;170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018863" y="3740925"/>
              <a:ext cx="1967100" cy="19671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71" name="Google Shape;171;p26"/>
            <p:cNvSpPr/>
            <p:nvPr/>
          </p:nvSpPr>
          <p:spPr>
            <a:xfrm>
              <a:off x="695450" y="5825750"/>
              <a:ext cx="2613924" cy="387612"/>
            </a:xfrm>
            <a:prstGeom prst="flowChartTerminator">
              <a:avLst/>
            </a:prstGeom>
            <a:gradFill>
              <a:gsLst>
                <a:gs pos="0">
                  <a:srgbClr val="61A8B4"/>
                </a:gs>
                <a:gs pos="100000">
                  <a:srgbClr val="246470"/>
                </a:gs>
              </a:gsLst>
              <a:lin ang="540001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900">
                  <a:solidFill>
                    <a:schemeClr val="lt1"/>
                  </a:solidFill>
                  <a:latin typeface="Play"/>
                  <a:ea typeface="Play"/>
                  <a:cs typeface="Play"/>
                  <a:sym typeface="Play"/>
                </a:rPr>
                <a:t>Тимур Нарзикулов</a:t>
              </a:r>
              <a:endParaRPr sz="19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</p:grpSp>
      <p:grpSp>
        <p:nvGrpSpPr>
          <p:cNvPr id="172" name="Google Shape;172;p26"/>
          <p:cNvGrpSpPr/>
          <p:nvPr/>
        </p:nvGrpSpPr>
        <p:grpSpPr>
          <a:xfrm>
            <a:off x="4789038" y="1231713"/>
            <a:ext cx="2613924" cy="2449037"/>
            <a:chOff x="4586363" y="1193363"/>
            <a:chExt cx="2613924" cy="2449037"/>
          </a:xfrm>
        </p:grpSpPr>
        <p:pic>
          <p:nvPicPr>
            <p:cNvPr id="173" name="Google Shape;173;p26"/>
            <p:cNvPicPr preferRelativeResize="0"/>
            <p:nvPr/>
          </p:nvPicPr>
          <p:blipFill rotWithShape="1">
            <a:blip r:embed="rId5">
              <a:alphaModFix/>
            </a:blip>
            <a:srcRect l="5546" t="2469" r="17089" b="45970"/>
            <a:stretch/>
          </p:blipFill>
          <p:spPr>
            <a:xfrm>
              <a:off x="4909775" y="1193363"/>
              <a:ext cx="1967100" cy="19671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74" name="Google Shape;174;p26"/>
            <p:cNvSpPr/>
            <p:nvPr/>
          </p:nvSpPr>
          <p:spPr>
            <a:xfrm>
              <a:off x="4586363" y="3254787"/>
              <a:ext cx="2613924" cy="387612"/>
            </a:xfrm>
            <a:prstGeom prst="flowChartTerminator">
              <a:avLst/>
            </a:prstGeom>
            <a:gradFill>
              <a:gsLst>
                <a:gs pos="0">
                  <a:srgbClr val="61A8B4"/>
                </a:gs>
                <a:gs pos="100000">
                  <a:srgbClr val="246470"/>
                </a:gs>
              </a:gsLst>
              <a:lin ang="540001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rgbClr val="FFFFFF"/>
                  </a:solidFill>
                  <a:latin typeface="Play"/>
                  <a:ea typeface="Play"/>
                  <a:cs typeface="Play"/>
                  <a:sym typeface="Play"/>
                </a:rPr>
                <a:t>Дмитрий Редько</a:t>
              </a:r>
              <a:endParaRPr sz="20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</p:grpSp>
      <p:grpSp>
        <p:nvGrpSpPr>
          <p:cNvPr id="175" name="Google Shape;175;p26"/>
          <p:cNvGrpSpPr/>
          <p:nvPr/>
        </p:nvGrpSpPr>
        <p:grpSpPr>
          <a:xfrm>
            <a:off x="8166663" y="3823775"/>
            <a:ext cx="2613924" cy="2472437"/>
            <a:chOff x="8882625" y="3740925"/>
            <a:chExt cx="2613924" cy="2472437"/>
          </a:xfrm>
        </p:grpSpPr>
        <p:pic>
          <p:nvPicPr>
            <p:cNvPr id="176" name="Google Shape;176;p26"/>
            <p:cNvPicPr preferRelativeResize="0"/>
            <p:nvPr/>
          </p:nvPicPr>
          <p:blipFill rotWithShape="1">
            <a:blip r:embed="rId6">
              <a:alphaModFix/>
            </a:blip>
            <a:srcRect t="3400" b="-3399"/>
            <a:stretch/>
          </p:blipFill>
          <p:spPr>
            <a:xfrm>
              <a:off x="9206025" y="3740925"/>
              <a:ext cx="1967100" cy="19671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77" name="Google Shape;177;p26"/>
            <p:cNvSpPr/>
            <p:nvPr/>
          </p:nvSpPr>
          <p:spPr>
            <a:xfrm>
              <a:off x="8882625" y="5825750"/>
              <a:ext cx="2613924" cy="387612"/>
            </a:xfrm>
            <a:prstGeom prst="flowChartTerminator">
              <a:avLst/>
            </a:prstGeom>
            <a:gradFill>
              <a:gsLst>
                <a:gs pos="0">
                  <a:srgbClr val="61A8B4"/>
                </a:gs>
                <a:gs pos="100000">
                  <a:srgbClr val="246470"/>
                </a:gs>
              </a:gsLst>
              <a:lin ang="540001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900">
                  <a:solidFill>
                    <a:schemeClr val="lt1"/>
                  </a:solidFill>
                  <a:latin typeface="Play"/>
                  <a:ea typeface="Play"/>
                  <a:cs typeface="Play"/>
                  <a:sym typeface="Play"/>
                </a:rPr>
                <a:t>Роман Серебряков</a:t>
              </a:r>
              <a:endParaRPr sz="19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</p:grpSp>
      <p:grpSp>
        <p:nvGrpSpPr>
          <p:cNvPr id="178" name="Google Shape;178;p26"/>
          <p:cNvGrpSpPr/>
          <p:nvPr/>
        </p:nvGrpSpPr>
        <p:grpSpPr>
          <a:xfrm>
            <a:off x="8166663" y="1250913"/>
            <a:ext cx="2613924" cy="2440737"/>
            <a:chOff x="8882613" y="1212550"/>
            <a:chExt cx="2613924" cy="2440737"/>
          </a:xfrm>
        </p:grpSpPr>
        <p:sp>
          <p:nvSpPr>
            <p:cNvPr id="179" name="Google Shape;179;p26"/>
            <p:cNvSpPr/>
            <p:nvPr/>
          </p:nvSpPr>
          <p:spPr>
            <a:xfrm>
              <a:off x="8882613" y="3265675"/>
              <a:ext cx="2613924" cy="387612"/>
            </a:xfrm>
            <a:prstGeom prst="flowChartTerminator">
              <a:avLst/>
            </a:prstGeom>
            <a:gradFill>
              <a:gsLst>
                <a:gs pos="0">
                  <a:srgbClr val="61A8B4"/>
                </a:gs>
                <a:gs pos="100000">
                  <a:srgbClr val="246470"/>
                </a:gs>
              </a:gsLst>
              <a:lin ang="540001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900">
                  <a:solidFill>
                    <a:schemeClr val="lt1"/>
                  </a:solidFill>
                  <a:latin typeface="Play"/>
                  <a:ea typeface="Play"/>
                  <a:cs typeface="Play"/>
                  <a:sym typeface="Play"/>
                </a:rPr>
                <a:t>Елена Сухова</a:t>
              </a:r>
              <a:endParaRPr sz="19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pic>
          <p:nvPicPr>
            <p:cNvPr id="180" name="Google Shape;180;p26"/>
            <p:cNvPicPr preferRelativeResize="0"/>
            <p:nvPr/>
          </p:nvPicPr>
          <p:blipFill rotWithShape="1">
            <a:blip r:embed="rId7">
              <a:alphaModFix/>
            </a:blip>
            <a:srcRect l="31276" t="30112" r="25661" b="37589"/>
            <a:stretch/>
          </p:blipFill>
          <p:spPr>
            <a:xfrm>
              <a:off x="9206025" y="1212550"/>
              <a:ext cx="1967100" cy="1967100"/>
            </a:xfrm>
            <a:prstGeom prst="ellipse">
              <a:avLst/>
            </a:prstGeom>
            <a:noFill/>
            <a:ln>
              <a:noFill/>
            </a:ln>
          </p:spPr>
        </p:pic>
      </p:grpSp>
      <p:pic>
        <p:nvPicPr>
          <p:cNvPr id="181" name="Google Shape;181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81800" y="3823770"/>
            <a:ext cx="2828400" cy="2840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4"/>
          <p:cNvSpPr txBox="1">
            <a:spLocks noGrp="1"/>
          </p:cNvSpPr>
          <p:nvPr>
            <p:ph type="title"/>
          </p:nvPr>
        </p:nvSpPr>
        <p:spPr>
          <a:xfrm>
            <a:off x="423350" y="238075"/>
            <a:ext cx="71247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lay"/>
              <a:buNone/>
            </a:pPr>
            <a:r>
              <a:rPr lang="en-US"/>
              <a:t>Хронометраж процесса - Bottle neck</a:t>
            </a:r>
            <a:endParaRPr/>
          </a:p>
        </p:txBody>
      </p:sp>
      <p:sp>
        <p:nvSpPr>
          <p:cNvPr id="320" name="Google Shape;320;p44"/>
          <p:cNvSpPr txBox="1"/>
          <p:nvPr/>
        </p:nvSpPr>
        <p:spPr>
          <a:xfrm>
            <a:off x="6640675" y="912300"/>
            <a:ext cx="5105100" cy="50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Длительность полного процесса после фильтрации методом </a:t>
            </a:r>
            <a:r>
              <a:rPr lang="en-US" sz="16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межквантильного размаха</a:t>
            </a: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на уровнях </a:t>
            </a:r>
            <a:r>
              <a:rPr lang="en-US" sz="16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25% и 75%</a:t>
            </a: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: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457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lvl="0" indent="-330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lay"/>
              <a:buChar char="●"/>
            </a:pP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средняя - 65.9 минут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lvl="0" indent="-330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lay"/>
              <a:buChar char="●"/>
            </a:pP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медианная - 66 минут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Статистика Хи-квадрат: </a:t>
            </a: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15692.75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en-US" sz="16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P-значение: </a:t>
            </a:r>
            <a:r>
              <a:rPr lang="en-US" sz="16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0.0 </a:t>
            </a:r>
            <a:endParaRPr sz="16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После удаления выбросов среднее и медианное время цикла стали близкими друг к другу. Это сигнализирует о более стабильном распределении данных без влияния экстремальных значений.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Однако попытка удалить выбросы методом </a:t>
            </a:r>
            <a:r>
              <a:rPr lang="en-US" sz="16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IQR</a:t>
            </a: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к ожидаемому результату нормальности распределения данных не приводит. Выборка все равно имеет</a:t>
            </a:r>
            <a:r>
              <a:rPr lang="en-US" sz="16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 логнормальное распределение</a:t>
            </a:r>
            <a:r>
              <a:rPr lang="en-US" sz="1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.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321" name="Google Shape;32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22463"/>
            <a:ext cx="6358550" cy="46130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5"/>
          <p:cNvSpPr txBox="1">
            <a:spLocks noGrp="1"/>
          </p:cNvSpPr>
          <p:nvPr>
            <p:ph type="title"/>
          </p:nvPr>
        </p:nvSpPr>
        <p:spPr>
          <a:xfrm>
            <a:off x="423350" y="238063"/>
            <a:ext cx="55647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lay"/>
              <a:buNone/>
            </a:pPr>
            <a:r>
              <a:rPr lang="en-US"/>
              <a:t>Хронометраж процесса</a:t>
            </a:r>
            <a:endParaRPr/>
          </a:p>
        </p:txBody>
      </p:sp>
      <p:pic>
        <p:nvPicPr>
          <p:cNvPr id="327" name="Google Shape;32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6825" y="1225621"/>
            <a:ext cx="2840850" cy="710200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45"/>
          <p:cNvSpPr txBox="1"/>
          <p:nvPr/>
        </p:nvSpPr>
        <p:spPr>
          <a:xfrm>
            <a:off x="6924350" y="881275"/>
            <a:ext cx="4829400" cy="51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Заметим, что наиболее времязатратные операции: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lay"/>
              <a:buAutoNum type="arabicParenR"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доставка заказа: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среднее - 32.35 минуты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медианное - 33 минуты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lay"/>
              <a:buAutoNum type="arabicParenR"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сборка заказа: 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среднее - 23.47 минуты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медианное - 23 минуты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Также следует отметить, что время </a:t>
            </a:r>
            <a:r>
              <a:rPr lang="en-US" sz="15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передачи товара курьеру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имеет различие между медианным </a:t>
            </a: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(4 минуты)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и средним </a:t>
            </a: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(2.2 минуты)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. Такое отличие между медианным и средним временем указывает на то, что существуют отдельные случаи с длительностью передачи товара курьеру, значительно превышающие среднюю. Из этого можно сделать предположение о возможных </a:t>
            </a: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нарушениях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в соблюдении временных стандартов обслуживания </a:t>
            </a: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(SLA)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на данном этапе. 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329" name="Google Shape;329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3075" y="881275"/>
            <a:ext cx="6733749" cy="5377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6"/>
          <p:cNvSpPr txBox="1">
            <a:spLocks noGrp="1"/>
          </p:cNvSpPr>
          <p:nvPr>
            <p:ph type="title"/>
          </p:nvPr>
        </p:nvSpPr>
        <p:spPr>
          <a:xfrm>
            <a:off x="423325" y="3457896"/>
            <a:ext cx="77556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Нарушение SLA</a:t>
            </a:r>
            <a:endParaRPr b="1"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7"/>
          <p:cNvSpPr txBox="1">
            <a:spLocks noGrp="1"/>
          </p:cNvSpPr>
          <p:nvPr>
            <p:ph type="title"/>
          </p:nvPr>
        </p:nvSpPr>
        <p:spPr>
          <a:xfrm>
            <a:off x="423322" y="334425"/>
            <a:ext cx="39510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"/>
              <a:buNone/>
            </a:pPr>
            <a:r>
              <a:rPr lang="en-US"/>
              <a:t>Нарушение SLA</a:t>
            </a:r>
            <a:endParaRPr/>
          </a:p>
        </p:txBody>
      </p:sp>
      <p:sp>
        <p:nvSpPr>
          <p:cNvPr id="340" name="Google Shape;340;p47"/>
          <p:cNvSpPr txBox="1"/>
          <p:nvPr/>
        </p:nvSpPr>
        <p:spPr>
          <a:xfrm>
            <a:off x="617950" y="945075"/>
            <a:ext cx="9423900" cy="12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500" b="1" i="0" u="none" strike="noStrike" cap="non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Нарушение оговоренных временных рамок для определенного этапа</a:t>
            </a:r>
            <a:endParaRPr sz="1500" b="1" i="0" u="none" strike="noStrike" cap="none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Этап </a:t>
            </a:r>
            <a:r>
              <a:rPr lang="en-US" sz="15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"</a:t>
            </a:r>
            <a:r>
              <a:rPr lang="en-US" sz="1500" b="0" i="0" u="none" strike="noStrike" cap="none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Передача товара курьеру"</a:t>
            </a:r>
            <a:r>
              <a:rPr lang="en-US" sz="1500" b="0" i="0" u="none" strike="noStrike" cap="non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должен занимать максимум 30 минут.</a:t>
            </a:r>
            <a:endParaRPr sz="1500"/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В ходе исследований, было выявлено, что  </a:t>
            </a:r>
            <a:r>
              <a:rPr lang="en-US" sz="1500" b="0" i="0" u="none" strike="noStrike" cap="none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1253 заказа выходят за целевые 30 минут.</a:t>
            </a:r>
            <a:endParaRPr sz="1500"/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500" b="0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Это явное нарушение SLA, которое составляет чуть больше </a:t>
            </a:r>
            <a:r>
              <a:rPr lang="en-US" sz="1500" b="0" i="0" u="none" strike="noStrike" cap="none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7% </a:t>
            </a:r>
            <a:r>
              <a:rPr lang="en-US" sz="1500" b="0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от общего количества заказов</a:t>
            </a:r>
            <a:endParaRPr sz="1500" b="0" i="0" u="none" strike="noStrike" cap="none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grpSp>
        <p:nvGrpSpPr>
          <p:cNvPr id="341" name="Google Shape;341;p47"/>
          <p:cNvGrpSpPr/>
          <p:nvPr/>
        </p:nvGrpSpPr>
        <p:grpSpPr>
          <a:xfrm>
            <a:off x="515962" y="2219050"/>
            <a:ext cx="5092075" cy="3992300"/>
            <a:chOff x="6286812" y="691300"/>
            <a:chExt cx="5092075" cy="3992300"/>
          </a:xfrm>
        </p:grpSpPr>
        <p:pic>
          <p:nvPicPr>
            <p:cNvPr id="342" name="Google Shape;342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4588" y="850050"/>
              <a:ext cx="3656401" cy="36404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3" name="Google Shape;343;p47"/>
            <p:cNvSpPr txBox="1"/>
            <p:nvPr/>
          </p:nvSpPr>
          <p:spPr>
            <a:xfrm>
              <a:off x="6286812" y="691300"/>
              <a:ext cx="1446900" cy="54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t" anchorCtr="0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>
                  <a:solidFill>
                    <a:srgbClr val="FFFFFF"/>
                  </a:solidFill>
                  <a:latin typeface="Play"/>
                  <a:ea typeface="Play"/>
                  <a:cs typeface="Play"/>
                  <a:sym typeface="Play"/>
                </a:rPr>
                <a:t>SLA нарушен:</a:t>
              </a:r>
              <a:endParaRPr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endParaRPr>
            </a:p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>
                  <a:solidFill>
                    <a:srgbClr val="FFFFFF"/>
                  </a:solidFill>
                  <a:latin typeface="Play"/>
                  <a:ea typeface="Play"/>
                  <a:cs typeface="Play"/>
                  <a:sym typeface="Play"/>
                </a:rPr>
                <a:t>1253:  7%</a:t>
              </a:r>
              <a:endParaRPr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344" name="Google Shape;344;p47"/>
            <p:cNvSpPr txBox="1"/>
            <p:nvPr/>
          </p:nvSpPr>
          <p:spPr>
            <a:xfrm>
              <a:off x="7945087" y="2396375"/>
              <a:ext cx="1446900" cy="64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t" anchorCtr="0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rgbClr val="FFFFFF"/>
                  </a:solidFill>
                  <a:latin typeface="Play"/>
                  <a:ea typeface="Play"/>
                  <a:cs typeface="Play"/>
                  <a:sym typeface="Play"/>
                </a:rPr>
                <a:t>Нарушение</a:t>
              </a:r>
              <a:endParaRPr sz="1800" b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endParaRPr>
            </a:p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rgbClr val="FFFFFF"/>
                  </a:solidFill>
                  <a:latin typeface="Play"/>
                  <a:ea typeface="Play"/>
                  <a:cs typeface="Play"/>
                  <a:sym typeface="Play"/>
                </a:rPr>
                <a:t>SLA</a:t>
              </a:r>
              <a:endParaRPr sz="1800" b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345" name="Google Shape;345;p47"/>
            <p:cNvSpPr txBox="1"/>
            <p:nvPr/>
          </p:nvSpPr>
          <p:spPr>
            <a:xfrm>
              <a:off x="9660788" y="4135800"/>
              <a:ext cx="1718100" cy="54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t" anchorCtr="0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>
                  <a:solidFill>
                    <a:srgbClr val="FFFFFF"/>
                  </a:solidFill>
                  <a:latin typeface="Play"/>
                  <a:ea typeface="Play"/>
                  <a:cs typeface="Play"/>
                  <a:sym typeface="Play"/>
                </a:rPr>
                <a:t>SLA соблюдается:</a:t>
              </a:r>
              <a:endParaRPr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endParaRPr>
            </a:p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>
                  <a:solidFill>
                    <a:srgbClr val="FFFFFF"/>
                  </a:solidFill>
                  <a:latin typeface="Play"/>
                  <a:ea typeface="Play"/>
                  <a:cs typeface="Play"/>
                  <a:sym typeface="Play"/>
                </a:rPr>
                <a:t>16617:  93%</a:t>
              </a:r>
              <a:endParaRPr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</p:grpSp>
      <p:pic>
        <p:nvPicPr>
          <p:cNvPr id="346" name="Google Shape;346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1625" y="2321142"/>
            <a:ext cx="5942450" cy="39483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8"/>
          <p:cNvSpPr txBox="1">
            <a:spLocks noGrp="1"/>
          </p:cNvSpPr>
          <p:nvPr>
            <p:ph type="title"/>
          </p:nvPr>
        </p:nvSpPr>
        <p:spPr>
          <a:xfrm>
            <a:off x="423322" y="334425"/>
            <a:ext cx="39510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"/>
              <a:buNone/>
            </a:pPr>
            <a:r>
              <a:rPr lang="en-US"/>
              <a:t>Нарушение SLA</a:t>
            </a:r>
            <a:endParaRPr/>
          </a:p>
        </p:txBody>
      </p:sp>
      <p:sp>
        <p:nvSpPr>
          <p:cNvPr id="352" name="Google Shape;352;p48"/>
          <p:cNvSpPr txBox="1"/>
          <p:nvPr/>
        </p:nvSpPr>
        <p:spPr>
          <a:xfrm>
            <a:off x="515950" y="789375"/>
            <a:ext cx="106236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 err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Обнаружение</a:t>
            </a:r>
            <a:r>
              <a:rPr lang="en-US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нарушения</a:t>
            </a:r>
            <a:r>
              <a:rPr lang="en-US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SLA </a:t>
            </a:r>
            <a:r>
              <a:rPr lang="en-US" dirty="0" err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возможно</a:t>
            </a:r>
            <a:r>
              <a:rPr lang="en-US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при</a:t>
            </a:r>
            <a:r>
              <a:rPr lang="en-US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анализе</a:t>
            </a:r>
            <a:r>
              <a:rPr lang="en-US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ежедневных</a:t>
            </a:r>
            <a:r>
              <a:rPr lang="en-US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новых</a:t>
            </a:r>
            <a:r>
              <a:rPr lang="en-US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заявок</a:t>
            </a:r>
            <a:r>
              <a:rPr lang="en-US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в </a:t>
            </a:r>
            <a:r>
              <a:rPr lang="en-US" dirty="0" err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течение</a:t>
            </a:r>
            <a:r>
              <a:rPr lang="en-US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выбранного</a:t>
            </a:r>
            <a:r>
              <a:rPr lang="en-US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периода</a:t>
            </a:r>
            <a:r>
              <a:rPr lang="en-US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исследования</a:t>
            </a:r>
            <a:r>
              <a:rPr lang="en-US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.</a:t>
            </a:r>
            <a:endParaRPr i="0" u="none" strike="noStrike" cap="none" dirty="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353" name="Google Shape;353;p48"/>
          <p:cNvSpPr txBox="1"/>
          <p:nvPr/>
        </p:nvSpPr>
        <p:spPr>
          <a:xfrm>
            <a:off x="410975" y="5238225"/>
            <a:ext cx="11252700" cy="7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Заметим, что количество заявок с нарушением </a:t>
            </a:r>
            <a:r>
              <a:rPr lang="en-US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SLA</a:t>
            </a:r>
            <a:r>
              <a:rPr lang="en-US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повторяет </a:t>
            </a:r>
            <a:r>
              <a:rPr lang="en-US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тренд</a:t>
            </a:r>
            <a:r>
              <a:rPr lang="en-US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исходного количества заявок с небольшим сдвигом, который обусловлен продвижением заявки внутри лида. Это говорит об общей проблеме, которая </a:t>
            </a:r>
            <a:r>
              <a:rPr lang="en-US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не привязана к конкретным временным промежуткам</a:t>
            </a:r>
            <a:r>
              <a:rPr lang="en-US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.</a:t>
            </a:r>
            <a:endParaRPr i="0" u="none" strike="noStrike" cap="none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354" name="Google Shape;35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2295" y="1360871"/>
            <a:ext cx="5857222" cy="3891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3070" y="1360883"/>
            <a:ext cx="5835651" cy="38773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9"/>
          <p:cNvSpPr txBox="1">
            <a:spLocks noGrp="1"/>
          </p:cNvSpPr>
          <p:nvPr>
            <p:ph type="title"/>
          </p:nvPr>
        </p:nvSpPr>
        <p:spPr>
          <a:xfrm>
            <a:off x="423322" y="334425"/>
            <a:ext cx="39510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"/>
              <a:buNone/>
            </a:pPr>
            <a:r>
              <a:rPr lang="en-US"/>
              <a:t>Нарушение SLA</a:t>
            </a:r>
            <a:endParaRPr/>
          </a:p>
        </p:txBody>
      </p:sp>
      <p:sp>
        <p:nvSpPr>
          <p:cNvPr id="361" name="Google Shape;361;p49"/>
          <p:cNvSpPr txBox="1"/>
          <p:nvPr/>
        </p:nvSpPr>
        <p:spPr>
          <a:xfrm>
            <a:off x="515850" y="3960625"/>
            <a:ext cx="6406500" cy="21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800" b="1" i="0" u="none" strike="noStrike" cap="non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Предполагаемые причины:</a:t>
            </a:r>
            <a:endParaRPr sz="1800" b="1" i="0" u="none" strike="noStrike" cap="none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lay"/>
              <a:buChar char="●"/>
            </a:pPr>
            <a:r>
              <a:rPr lang="en-US" sz="1500" b="0" i="0" u="none" strike="noStrike" cap="non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Нехватка курьеров в загруженные часы работы</a:t>
            </a:r>
            <a:endParaRPr sz="1500" b="0" i="0" u="none" strike="noStrike" cap="none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Технические и аппаратурные нехватки (нехватка оборудования, например, терминалов оплаты).</a:t>
            </a:r>
            <a:endParaRPr sz="15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Проблемы с средством передвижения курьера.</a:t>
            </a:r>
            <a:endParaRPr sz="15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lay"/>
              <a:buChar char="●"/>
            </a:pPr>
            <a:r>
              <a:rPr lang="en-US" sz="1500" b="0" i="0" u="none" strike="noStrike" cap="non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Проблемы в процессе построения логистики доставки</a:t>
            </a: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.</a:t>
            </a:r>
            <a:endParaRPr sz="1500"/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lay"/>
              <a:buChar char="●"/>
            </a:pPr>
            <a:r>
              <a:rPr lang="en-US" sz="1500" b="0" i="0" u="none" strike="noStrike" cap="non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Несвоевременное выставление статуса </a:t>
            </a: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en-US" sz="1500" b="0" i="0" u="none" strike="noStrike" cap="non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“Заказ передан курьеру”.</a:t>
            </a:r>
            <a:endParaRPr sz="1500" b="0" i="0" u="none" strike="noStrike" cap="none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lay"/>
              <a:buChar char="●"/>
            </a:pPr>
            <a:r>
              <a:rPr lang="en-US" sz="1500" b="0" i="0" u="none" strike="noStrike" cap="non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Форс-мажорные обстоятельства</a:t>
            </a:r>
            <a:endParaRPr sz="1500" b="1" i="0" u="none" strike="noStrike" cap="none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362" name="Google Shape;362;p49"/>
          <p:cNvSpPr txBox="1"/>
          <p:nvPr/>
        </p:nvSpPr>
        <p:spPr>
          <a:xfrm>
            <a:off x="7289850" y="3899875"/>
            <a:ext cx="4386300" cy="13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800" b="1" i="0" u="none" strike="noStrike" cap="non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Рекомендации по исправлению:</a:t>
            </a:r>
            <a:endParaRPr sz="1800"/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lay"/>
              <a:buChar char="●"/>
            </a:pPr>
            <a:r>
              <a:rPr lang="en-US" sz="1500" b="0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Увеличить количество курьеров в загруженное время</a:t>
            </a:r>
            <a:endParaRPr sz="1500" b="0" i="0" u="none" strike="noStrike" cap="none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lay"/>
              <a:buChar char="●"/>
            </a:pPr>
            <a:r>
              <a:rPr lang="en-US" sz="1500" b="0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Дополнительно проверить работу сервиса на предмет корректности работы</a:t>
            </a:r>
            <a:endParaRPr sz="1500"/>
          </a:p>
        </p:txBody>
      </p:sp>
      <p:sp>
        <p:nvSpPr>
          <p:cNvPr id="363" name="Google Shape;363;p49"/>
          <p:cNvSpPr txBox="1"/>
          <p:nvPr/>
        </p:nvSpPr>
        <p:spPr>
          <a:xfrm>
            <a:off x="515850" y="865775"/>
            <a:ext cx="11160300" cy="28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800" b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Финансовый эффект:</a:t>
            </a:r>
            <a:endParaRPr sz="1800" b="1" i="0" u="none" strike="noStrike" cap="none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Учтем, что нормированное максимальное SLA, на которое согласен владелец составляет 30 минут, то есть:</a:t>
            </a:r>
            <a:endParaRPr sz="15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30*10 = 300 р.</a:t>
            </a:r>
            <a:endParaRPr sz="1500">
              <a:solidFill>
                <a:srgbClr val="A4C2F4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Учитывая реальное наблюдаемое медианное значение по кейсу SLA составляет 4 минуты, то есть:</a:t>
            </a:r>
            <a:endParaRPr sz="15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4*10 = 40 р.</a:t>
            </a:r>
            <a:endParaRPr sz="1500">
              <a:solidFill>
                <a:srgbClr val="A4C2F4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Считая, что медианное время нарушение SLA составляет 41 минуту получаем: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41*10 = 410 р.</a:t>
            </a:r>
            <a:endParaRPr sz="1500">
              <a:solidFill>
                <a:srgbClr val="FF0000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То есть переплата свыше нормированного на 110 р. Учтем также, что разница с медианным составляет 370 р.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Учитывая все 1253 кейса, получаем сумму переплаты: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(20*37 + 513*39 + 720*41)*10 - 1253*30 = 465080</a:t>
            </a:r>
            <a:endParaRPr sz="1500">
              <a:solidFill>
                <a:srgbClr val="FF0000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0"/>
          <p:cNvSpPr txBox="1">
            <a:spLocks noGrp="1"/>
          </p:cNvSpPr>
          <p:nvPr>
            <p:ph type="title"/>
          </p:nvPr>
        </p:nvSpPr>
        <p:spPr>
          <a:xfrm>
            <a:off x="423325" y="3457896"/>
            <a:ext cx="77556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Итоги</a:t>
            </a:r>
            <a:endParaRPr b="1"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p51"/>
          <p:cNvPicPr preferRelativeResize="0"/>
          <p:nvPr/>
        </p:nvPicPr>
        <p:blipFill rotWithShape="1">
          <a:blip r:embed="rId3">
            <a:alphaModFix amt="75000"/>
          </a:blip>
          <a:srcRect l="-9370" t="17490" r="9370" b="-12756"/>
          <a:stretch/>
        </p:blipFill>
        <p:spPr>
          <a:xfrm>
            <a:off x="3434175" y="0"/>
            <a:ext cx="8757825" cy="4365224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51"/>
          <p:cNvSpPr txBox="1">
            <a:spLocks noGrp="1"/>
          </p:cNvSpPr>
          <p:nvPr>
            <p:ph type="title"/>
          </p:nvPr>
        </p:nvSpPr>
        <p:spPr>
          <a:xfrm>
            <a:off x="423334" y="334432"/>
            <a:ext cx="41910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"/>
              <a:buNone/>
            </a:pPr>
            <a:r>
              <a:rPr lang="en-US"/>
              <a:t>Итоги</a:t>
            </a:r>
            <a:endParaRPr b="1"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375" name="Google Shape;375;p51"/>
          <p:cNvSpPr txBox="1"/>
          <p:nvPr/>
        </p:nvSpPr>
        <p:spPr>
          <a:xfrm>
            <a:off x="595500" y="1049575"/>
            <a:ext cx="9423900" cy="17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800" b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В ходе исследования были выявлены классические неэффективности такие как:</a:t>
            </a:r>
            <a:endParaRPr sz="1800" b="1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Нарушение при сверке с моделью BPMN - </a:t>
            </a: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25</a:t>
            </a: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случаев (мошенничество)</a:t>
            </a:r>
            <a:endParaRPr sz="15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Зацикленность в  себя - </a:t>
            </a: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3463 </a:t>
            </a: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случаев (из которых повторные звонки из-за “не дозвонился”)</a:t>
            </a:r>
            <a:endParaRPr sz="15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Пин-понг - </a:t>
            </a: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1160</a:t>
            </a: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случаев </a:t>
            </a:r>
            <a:endParaRPr sz="15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Зацикленность возврат - </a:t>
            </a: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1865 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случаев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Нарушение SLA - </a:t>
            </a: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1253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случая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376" name="Google Shape;376;p51"/>
          <p:cNvSpPr txBox="1"/>
          <p:nvPr/>
        </p:nvSpPr>
        <p:spPr>
          <a:xfrm>
            <a:off x="595500" y="3231125"/>
            <a:ext cx="11058000" cy="26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Стоит заметить достаточно логичным, что характер проблемы при первой попытке анализа не удалось выявить. Это обусловлено тем, что проблема носит комплексный характер, а метрики, используемые для оценки, изменяются незначительно из-за обширного объема данных. Так например, до того, как мы устранили неэффективные этапы, среднее время выполнения процесса составляло </a:t>
            </a: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1 час 9 минут</a:t>
            </a: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. После удаления этих этапов с неэффективностью, среднее время выполнения всего процесса уменьшилось всего на </a:t>
            </a: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4 минуты</a:t>
            </a: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(</a:t>
            </a: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1 час 5 минут</a:t>
            </a: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). Однако если посчитать среднюю длительность процесса во всех кейсах с неэффективностью, то получаем среднее время - </a:t>
            </a: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1 час 20 минут</a:t>
            </a: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. </a:t>
            </a:r>
            <a:endParaRPr sz="15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Таким образом, наличие неэффективностей не всегда очевидно при первичных попытках выявления проблемы, однако саму проблему достаточно легко обнаружить по росту нарушений SLA, а также финансовых и временных затрат в пределах какого-то небольшого временного промежутка.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2"/>
          <p:cNvSpPr txBox="1">
            <a:spLocks noGrp="1"/>
          </p:cNvSpPr>
          <p:nvPr>
            <p:ph type="title"/>
          </p:nvPr>
        </p:nvSpPr>
        <p:spPr>
          <a:xfrm>
            <a:off x="423334" y="334432"/>
            <a:ext cx="41910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"/>
              <a:buNone/>
            </a:pPr>
            <a:r>
              <a:rPr lang="en-US"/>
              <a:t>Итоги</a:t>
            </a:r>
            <a:endParaRPr b="1"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382" name="Google Shape;382;p52"/>
          <p:cNvSpPr txBox="1"/>
          <p:nvPr/>
        </p:nvSpPr>
        <p:spPr>
          <a:xfrm>
            <a:off x="515950" y="798650"/>
            <a:ext cx="11286900" cy="10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Эффективное управление количеством причин, по которым происходят звонки клиентам сократит отказы, что в свою очередь позволит увеличить конверсию продаж с </a:t>
            </a:r>
            <a:r>
              <a:rPr lang="en-US" sz="1500">
                <a:solidFill>
                  <a:srgbClr val="8E7CC3"/>
                </a:solidFill>
                <a:latin typeface="Play"/>
                <a:ea typeface="Play"/>
                <a:cs typeface="Play"/>
                <a:sym typeface="Play"/>
              </a:rPr>
              <a:t>75.4%</a:t>
            </a: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до </a:t>
            </a:r>
            <a:r>
              <a:rPr lang="en-US" sz="1500">
                <a:solidFill>
                  <a:srgbClr val="A27FC0"/>
                </a:solidFill>
                <a:latin typeface="Play"/>
                <a:ea typeface="Play"/>
                <a:cs typeface="Play"/>
                <a:sym typeface="Play"/>
              </a:rPr>
              <a:t>80.1%</a:t>
            </a: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. Кроме того, при устранении "зацикленности в себя" на этапе “оплата”, связанной с тем, что клиенты испытывают трудности с интерфейсом (250 отказов на этапе оплаты с этой неэффективностью), конверсия увеличится до </a:t>
            </a:r>
            <a:r>
              <a:rPr lang="en-US" sz="1500">
                <a:solidFill>
                  <a:srgbClr val="CA8CFF"/>
                </a:solidFill>
                <a:latin typeface="Play"/>
                <a:ea typeface="Play"/>
                <a:cs typeface="Play"/>
                <a:sym typeface="Play"/>
              </a:rPr>
              <a:t>83.4%</a:t>
            </a:r>
            <a:r>
              <a:rPr lang="en-US" sz="1500">
                <a:solidFill>
                  <a:srgbClr val="DDB5FF"/>
                </a:solidFill>
                <a:latin typeface="Play"/>
                <a:ea typeface="Play"/>
                <a:cs typeface="Play"/>
                <a:sym typeface="Play"/>
              </a:rPr>
              <a:t>.</a:t>
            </a:r>
            <a:endParaRPr sz="1500">
              <a:solidFill>
                <a:srgbClr val="DDB5FF"/>
              </a:solidFill>
              <a:latin typeface="Play"/>
              <a:ea typeface="Play"/>
              <a:cs typeface="Play"/>
              <a:sym typeface="Play"/>
            </a:endParaRPr>
          </a:p>
        </p:txBody>
      </p:sp>
      <p:grpSp>
        <p:nvGrpSpPr>
          <p:cNvPr id="383" name="Google Shape;383;p52"/>
          <p:cNvGrpSpPr/>
          <p:nvPr/>
        </p:nvGrpSpPr>
        <p:grpSpPr>
          <a:xfrm>
            <a:off x="725094" y="1877438"/>
            <a:ext cx="11379468" cy="3811194"/>
            <a:chOff x="1170950" y="2051875"/>
            <a:chExt cx="10973450" cy="3705225"/>
          </a:xfrm>
        </p:grpSpPr>
        <p:pic>
          <p:nvPicPr>
            <p:cNvPr id="384" name="Google Shape;384;p52"/>
            <p:cNvPicPr preferRelativeResize="0"/>
            <p:nvPr/>
          </p:nvPicPr>
          <p:blipFill rotWithShape="1">
            <a:blip r:embed="rId3">
              <a:alphaModFix/>
            </a:blip>
            <a:srcRect l="16272" r="15528"/>
            <a:stretch/>
          </p:blipFill>
          <p:spPr>
            <a:xfrm>
              <a:off x="4667475" y="2051875"/>
              <a:ext cx="3345275" cy="37052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5" name="Google Shape;385;p52"/>
            <p:cNvPicPr preferRelativeResize="0"/>
            <p:nvPr/>
          </p:nvPicPr>
          <p:blipFill rotWithShape="1">
            <a:blip r:embed="rId4">
              <a:alphaModFix/>
            </a:blip>
            <a:srcRect l="15775"/>
            <a:stretch/>
          </p:blipFill>
          <p:spPr>
            <a:xfrm>
              <a:off x="8012750" y="2051875"/>
              <a:ext cx="4131651" cy="37052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6" name="Google Shape;386;p52"/>
            <p:cNvPicPr preferRelativeResize="0"/>
            <p:nvPr/>
          </p:nvPicPr>
          <p:blipFill rotWithShape="1">
            <a:blip r:embed="rId5">
              <a:alphaModFix/>
            </a:blip>
            <a:srcRect l="14155" r="14568"/>
            <a:stretch/>
          </p:blipFill>
          <p:spPr>
            <a:xfrm>
              <a:off x="1170950" y="2051875"/>
              <a:ext cx="3496526" cy="37052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7" name="Google Shape;387;p52"/>
          <p:cNvSpPr txBox="1"/>
          <p:nvPr/>
        </p:nvSpPr>
        <p:spPr>
          <a:xfrm>
            <a:off x="1375646" y="3292162"/>
            <a:ext cx="23931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75.4%</a:t>
            </a:r>
            <a:endParaRPr sz="50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88" name="Google Shape;388;p52"/>
          <p:cNvSpPr txBox="1"/>
          <p:nvPr/>
        </p:nvSpPr>
        <p:spPr>
          <a:xfrm>
            <a:off x="4878364" y="3292162"/>
            <a:ext cx="23931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80.1%</a:t>
            </a:r>
            <a:endParaRPr sz="50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89" name="Google Shape;389;p52"/>
          <p:cNvSpPr txBox="1"/>
          <p:nvPr/>
        </p:nvSpPr>
        <p:spPr>
          <a:xfrm>
            <a:off x="8456965" y="3292162"/>
            <a:ext cx="23931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83.4%</a:t>
            </a:r>
            <a:endParaRPr sz="50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90" name="Google Shape;390;p52"/>
          <p:cNvSpPr txBox="1">
            <a:spLocks noGrp="1"/>
          </p:cNvSpPr>
          <p:nvPr>
            <p:ph type="title"/>
          </p:nvPr>
        </p:nvSpPr>
        <p:spPr>
          <a:xfrm>
            <a:off x="1030497" y="5642086"/>
            <a:ext cx="29874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20"/>
              <a:buFont typeface="Play"/>
              <a:buNone/>
            </a:pPr>
            <a:r>
              <a:rPr lang="en-US" sz="1820"/>
              <a:t>Исходная конверсия</a:t>
            </a:r>
            <a:endParaRPr sz="1820"/>
          </a:p>
        </p:txBody>
      </p:sp>
      <p:sp>
        <p:nvSpPr>
          <p:cNvPr id="391" name="Google Shape;391;p52"/>
          <p:cNvSpPr txBox="1">
            <a:spLocks noGrp="1"/>
          </p:cNvSpPr>
          <p:nvPr>
            <p:ph type="title"/>
          </p:nvPr>
        </p:nvSpPr>
        <p:spPr>
          <a:xfrm>
            <a:off x="4351800" y="5661161"/>
            <a:ext cx="3488400" cy="4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20"/>
              <a:buFont typeface="Play"/>
              <a:buNone/>
            </a:pPr>
            <a:r>
              <a:rPr lang="en-US" sz="1820"/>
              <a:t>Конверсия после сокращения звонков клиенту</a:t>
            </a:r>
            <a:endParaRPr sz="1820"/>
          </a:p>
        </p:txBody>
      </p:sp>
      <p:sp>
        <p:nvSpPr>
          <p:cNvPr id="392" name="Google Shape;392;p52"/>
          <p:cNvSpPr txBox="1">
            <a:spLocks noGrp="1"/>
          </p:cNvSpPr>
          <p:nvPr>
            <p:ph type="title"/>
          </p:nvPr>
        </p:nvSpPr>
        <p:spPr>
          <a:xfrm>
            <a:off x="8129525" y="5462649"/>
            <a:ext cx="3130200" cy="8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20"/>
              <a:buFont typeface="Play"/>
              <a:buNone/>
            </a:pPr>
            <a:r>
              <a:rPr lang="en-US" sz="1820"/>
              <a:t>Конверсия после устранения  проблем при оплате</a:t>
            </a:r>
            <a:endParaRPr sz="182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3"/>
          <p:cNvSpPr txBox="1">
            <a:spLocks noGrp="1"/>
          </p:cNvSpPr>
          <p:nvPr>
            <p:ph type="title"/>
          </p:nvPr>
        </p:nvSpPr>
        <p:spPr>
          <a:xfrm>
            <a:off x="423320" y="334425"/>
            <a:ext cx="6387000" cy="289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Финансовая эффективность</a:t>
            </a:r>
            <a:endParaRPr/>
          </a:p>
        </p:txBody>
      </p:sp>
      <p:graphicFrame>
        <p:nvGraphicFramePr>
          <p:cNvPr id="398" name="Google Shape;398;p53"/>
          <p:cNvGraphicFramePr/>
          <p:nvPr/>
        </p:nvGraphicFramePr>
        <p:xfrm>
          <a:off x="515950" y="742950"/>
          <a:ext cx="11160125" cy="3413550"/>
        </p:xfrm>
        <a:graphic>
          <a:graphicData uri="http://schemas.openxmlformats.org/drawingml/2006/table">
            <a:tbl>
              <a:tblPr>
                <a:noFill/>
                <a:tableStyleId>{A4AB887F-2B22-410A-8E2F-5DCF577BC954}</a:tableStyleId>
              </a:tblPr>
              <a:tblGrid>
                <a:gridCol w="2232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32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32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32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320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 “Идеальный кейс”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“Медианный кейс”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“Худший исход”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Сумма неэффективности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Стадий 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9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9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14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—--------------------------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Зацикленность “в себя”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отсутствует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отсутствует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2 минуты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24 дня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Зацикленность “возврат”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отсутствует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отсутствует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3 минуты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5 дней 14 часов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Зацикленность “пин-понг”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отсутствует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отсутствует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26 минут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600">
                          <a:solidFill>
                            <a:schemeClr val="lt1"/>
                          </a:solidFill>
                          <a:latin typeface="Play"/>
                          <a:ea typeface="Play"/>
                          <a:cs typeface="Play"/>
                          <a:sym typeface="Play"/>
                        </a:rPr>
                        <a:t>21 день 7 часов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Нарушение SLA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отсутствует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отсутствует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41 минута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34 дня 21 минута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Длительность процесса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solidFill>
                            <a:srgbClr val="A4C2F4"/>
                          </a:solidFill>
                        </a:rPr>
                        <a:t>1 час 2 минуты</a:t>
                      </a:r>
                      <a:endParaRPr b="1">
                        <a:solidFill>
                          <a:srgbClr val="A4C2F4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1 час 9 минут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2 часа 42 минуты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—----------------------------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99" name="Google Shape;399;p53"/>
          <p:cNvSpPr txBox="1"/>
          <p:nvPr/>
        </p:nvSpPr>
        <p:spPr>
          <a:xfrm>
            <a:off x="516000" y="4369050"/>
            <a:ext cx="11160000" cy="17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Как было ранее отмечено, медианный кейс не отличается от идеального на первый взгляд. Однако средняя длительность незначительно больше, чем в идеальном. То есть проблема комплексного характера.</a:t>
            </a:r>
            <a:endParaRPr sz="15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Финансовый эффект:</a:t>
            </a:r>
            <a:endParaRPr sz="1800" b="1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Учитывая все неэффективности в наборе данных, получим сумму, равную </a:t>
            </a: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1 204 280 р.</a:t>
            </a: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, что составляет почти </a:t>
            </a: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9 %</a:t>
            </a: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от общих затрат с учетом стоимости 1 минуты = 10 рублей и  при средних затратах на все кейсы </a:t>
            </a:r>
            <a:r>
              <a:rPr lang="en-US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14 191 480 р.</a:t>
            </a:r>
            <a:endParaRPr sz="15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>
            <a:spLocks noGrp="1"/>
          </p:cNvSpPr>
          <p:nvPr>
            <p:ph type="title"/>
          </p:nvPr>
        </p:nvSpPr>
        <p:spPr>
          <a:xfrm>
            <a:off x="423334" y="334432"/>
            <a:ext cx="41910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"/>
              <a:buNone/>
            </a:pPr>
            <a:r>
              <a:rPr lang="en-US"/>
              <a:t>Визуализация модели</a:t>
            </a:r>
            <a:endParaRPr/>
          </a:p>
        </p:txBody>
      </p:sp>
      <p:sp>
        <p:nvSpPr>
          <p:cNvPr id="187" name="Google Shape;187;p27"/>
          <p:cNvSpPr txBox="1"/>
          <p:nvPr/>
        </p:nvSpPr>
        <p:spPr>
          <a:xfrm>
            <a:off x="515950" y="789900"/>
            <a:ext cx="6107100" cy="52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Бизнес-процесс включает в себя </a:t>
            </a:r>
            <a:r>
              <a:rPr lang="en-US" sz="1500" b="1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11</a:t>
            </a: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различных этапов, из которых 9 обязательны, а "звонок клиенту" – </a:t>
            </a:r>
            <a:r>
              <a:rPr lang="en-US" sz="1500" b="1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10</a:t>
            </a: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этап - может быть выполнен по необходимости. Идеальная модель предполагает выполнение каждого из </a:t>
            </a:r>
            <a:r>
              <a:rPr lang="en-US" sz="1500" b="1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9</a:t>
            </a: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этапов однократно, что способствует минимизации временных и финансовых затрат. Выявленные проблемы и неэффективности отражены красными стрелками.</a:t>
            </a:r>
            <a:endParaRPr sz="15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Классические процессные неэффективности приводят к увеличению временных и финансовых затрат. Рассмотрим несколько типичных проблем: </a:t>
            </a:r>
            <a:endParaRPr sz="15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Недостаточная автоматизация</a:t>
            </a:r>
            <a:endParaRPr sz="15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Неэффективная коммуникация между участниками процесса</a:t>
            </a:r>
            <a:endParaRPr sz="15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Отсутствие мониторинга и анализа</a:t>
            </a:r>
            <a:endParaRPr sz="15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Недостаточная обученность персонала</a:t>
            </a:r>
            <a:endParaRPr sz="15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lay"/>
              <a:buChar char="●"/>
            </a:pP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Отсутствие стандартизации</a:t>
            </a:r>
            <a:endParaRPr sz="15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Решение этих проблем включает в себя внедрение технологий автоматизации, улучшение коммуникаций, обучение персонала, стандартизацию процессов и регулярный мониторинг для поиска возможностей для оптимизации.</a:t>
            </a:r>
            <a:endParaRPr sz="15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188" name="Google Shape;188;p27"/>
          <p:cNvPicPr preferRelativeResize="0"/>
          <p:nvPr/>
        </p:nvPicPr>
        <p:blipFill rotWithShape="1">
          <a:blip r:embed="rId3">
            <a:alphaModFix/>
          </a:blip>
          <a:srcRect b="14726"/>
          <a:stretch/>
        </p:blipFill>
        <p:spPr>
          <a:xfrm>
            <a:off x="6813400" y="72325"/>
            <a:ext cx="5038625" cy="6713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7"/>
          <p:cNvPicPr preferRelativeResize="0"/>
          <p:nvPr/>
        </p:nvPicPr>
        <p:blipFill rotWithShape="1">
          <a:blip r:embed="rId4">
            <a:alphaModFix/>
          </a:blip>
          <a:srcRect l="47633" t="10498"/>
          <a:stretch/>
        </p:blipFill>
        <p:spPr>
          <a:xfrm>
            <a:off x="9827775" y="6389125"/>
            <a:ext cx="2364225" cy="46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4"/>
          <p:cNvSpPr txBox="1">
            <a:spLocks noGrp="1"/>
          </p:cNvSpPr>
          <p:nvPr>
            <p:ph type="title"/>
          </p:nvPr>
        </p:nvSpPr>
        <p:spPr>
          <a:xfrm>
            <a:off x="423334" y="3457905"/>
            <a:ext cx="7755466" cy="1189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Спасибо за внимание!</a:t>
            </a:r>
            <a:endParaRPr b="1"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>
            <a:spLocks noGrp="1"/>
          </p:cNvSpPr>
          <p:nvPr>
            <p:ph type="title"/>
          </p:nvPr>
        </p:nvSpPr>
        <p:spPr>
          <a:xfrm>
            <a:off x="423334" y="3457905"/>
            <a:ext cx="7755466" cy="1189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Модель BPMN</a:t>
            </a:r>
            <a:endParaRPr b="1"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0225" y="2743475"/>
            <a:ext cx="6780250" cy="194217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9"/>
          <p:cNvSpPr txBox="1">
            <a:spLocks noGrp="1"/>
          </p:cNvSpPr>
          <p:nvPr>
            <p:ph type="title"/>
          </p:nvPr>
        </p:nvSpPr>
        <p:spPr>
          <a:xfrm>
            <a:off x="423319" y="334425"/>
            <a:ext cx="71436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"/>
              <a:buNone/>
            </a:pPr>
            <a:r>
              <a:rPr lang="en-US"/>
              <a:t>Сверка с моделью BPMN</a:t>
            </a:r>
            <a:endParaRPr/>
          </a:p>
        </p:txBody>
      </p:sp>
      <p:sp>
        <p:nvSpPr>
          <p:cNvPr id="201" name="Google Shape;201;p29"/>
          <p:cNvSpPr txBox="1"/>
          <p:nvPr/>
        </p:nvSpPr>
        <p:spPr>
          <a:xfrm>
            <a:off x="515950" y="908750"/>
            <a:ext cx="4107300" cy="26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Нарушение последовательности действий </a:t>
            </a:r>
            <a:endParaRPr b="1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(не предусмотренные моделью переходы)</a:t>
            </a:r>
            <a:endParaRPr b="1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Стадия "Заказ доставлен" идет следом за стадией "Отмена заказа", что </a:t>
            </a:r>
            <a:r>
              <a:rPr lang="en-US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противоречит ожидаемой последовательности</a:t>
            </a:r>
            <a:r>
              <a:rPr lang="en-US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бизнес-процесса.</a:t>
            </a:r>
            <a:endParaRPr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Нарушения порядка могут привести к </a:t>
            </a:r>
            <a:r>
              <a:rPr lang="en-US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нежелательным результатам</a:t>
            </a:r>
            <a:r>
              <a:rPr lang="en-US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, искажая логику процесса и приводя к ошибкам в обработке данных или выполнении задач.</a:t>
            </a:r>
            <a:endParaRPr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02" name="Google Shape;202;p29"/>
          <p:cNvSpPr/>
          <p:nvPr/>
        </p:nvSpPr>
        <p:spPr>
          <a:xfrm>
            <a:off x="5427450" y="691900"/>
            <a:ext cx="6248700" cy="1654200"/>
          </a:xfrm>
          <a:prstGeom prst="roundRect">
            <a:avLst>
              <a:gd name="adj" fmla="val 6313"/>
            </a:avLst>
          </a:prstGeom>
          <a:gradFill>
            <a:gsLst>
              <a:gs pos="0">
                <a:srgbClr val="438692"/>
              </a:gs>
              <a:gs pos="3500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03" name="Google Shape;203;p29"/>
          <p:cNvSpPr txBox="1"/>
          <p:nvPr/>
        </p:nvSpPr>
        <p:spPr>
          <a:xfrm>
            <a:off x="5062975" y="908750"/>
            <a:ext cx="6517500" cy="12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Замешанные во фроде клиенты и курьеры</a:t>
            </a:r>
            <a:endParaRPr sz="1600" b="1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"/>
              <a:buChar char="●"/>
            </a:pPr>
            <a:r>
              <a:rPr lang="en-US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Первая пара (10 кейсов):	</a:t>
            </a:r>
            <a:r>
              <a:rPr lang="en-US" i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Клиент:</a:t>
            </a:r>
            <a:r>
              <a:rPr lang="en-US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Алена Вадимовна Евсеева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2286000" marR="0" lvl="0" indent="457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Курьер:</a:t>
            </a:r>
            <a:r>
              <a:rPr lang="en-US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Светлана Вадимовна Евсеева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"/>
              <a:buChar char="●"/>
            </a:pPr>
            <a:r>
              <a:rPr lang="en-US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Вторая пара (15 кейсов):	</a:t>
            </a:r>
            <a:r>
              <a:rPr lang="en-US" i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Клиент:</a:t>
            </a:r>
            <a:r>
              <a:rPr lang="en-US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Елена Александровна Ковалева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274320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Курьер:</a:t>
            </a:r>
            <a:r>
              <a:rPr lang="en-US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Кондрат Григорьевич Ковалев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04" name="Google Shape;204;p29"/>
          <p:cNvSpPr txBox="1"/>
          <p:nvPr/>
        </p:nvSpPr>
        <p:spPr>
          <a:xfrm>
            <a:off x="515950" y="3931750"/>
            <a:ext cx="3944700" cy="14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Идентификация фрода</a:t>
            </a:r>
            <a:endParaRPr sz="1600" b="1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Дополнительный анализ выявил, что 25 случаев нарушения последовательности действий (не предусмотренных моделью переходов) связаны с фродом. 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05" name="Google Shape;205;p29"/>
          <p:cNvSpPr txBox="1"/>
          <p:nvPr/>
        </p:nvSpPr>
        <p:spPr>
          <a:xfrm>
            <a:off x="3143250" y="5083025"/>
            <a:ext cx="84372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Эти несанкционированные переходы от стадии "Отмена заказа" к "Заказ доставлен" выявлены для 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06" name="Google Shape;206;p29"/>
          <p:cNvSpPr txBox="1"/>
          <p:nvPr/>
        </p:nvSpPr>
        <p:spPr>
          <a:xfrm>
            <a:off x="515950" y="5302575"/>
            <a:ext cx="110646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двух пар клиентов и курьеров. В первой паре было зафиксировано 10 сделок, во второй - 15.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 txBox="1">
            <a:spLocks noGrp="1"/>
          </p:cNvSpPr>
          <p:nvPr>
            <p:ph type="title"/>
          </p:nvPr>
        </p:nvSpPr>
        <p:spPr>
          <a:xfrm>
            <a:off x="423319" y="334425"/>
            <a:ext cx="71436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"/>
              <a:buNone/>
            </a:pPr>
            <a:r>
              <a:rPr lang="en-US"/>
              <a:t>Сверка с моделью BPMN</a:t>
            </a:r>
            <a:endParaRPr/>
          </a:p>
        </p:txBody>
      </p:sp>
      <p:sp>
        <p:nvSpPr>
          <p:cNvPr id="212" name="Google Shape;212;p30"/>
          <p:cNvSpPr/>
          <p:nvPr/>
        </p:nvSpPr>
        <p:spPr>
          <a:xfrm>
            <a:off x="5427450" y="691900"/>
            <a:ext cx="6248700" cy="1654200"/>
          </a:xfrm>
          <a:prstGeom prst="roundRect">
            <a:avLst>
              <a:gd name="adj" fmla="val 6313"/>
            </a:avLst>
          </a:prstGeom>
          <a:gradFill>
            <a:gsLst>
              <a:gs pos="0">
                <a:srgbClr val="438692"/>
              </a:gs>
              <a:gs pos="3500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13" name="Google Shape;213;p30"/>
          <p:cNvSpPr txBox="1"/>
          <p:nvPr/>
        </p:nvSpPr>
        <p:spPr>
          <a:xfrm>
            <a:off x="515950" y="3531375"/>
            <a:ext cx="10799100" cy="23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Рекомендации по исправлению:</a:t>
            </a:r>
            <a:endParaRPr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lay"/>
              <a:buChar char="●"/>
            </a:pPr>
            <a:r>
              <a:rPr lang="en-US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Обновление модели для учета дополнительных проверок и более точного выявления аномалий в последовательности действий.</a:t>
            </a:r>
            <a:endParaRPr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lay"/>
              <a:buChar char="●"/>
            </a:pPr>
            <a:r>
              <a:rPr lang="en-US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Мониторинг и анализ необычных паттернов заказов для выявления потенциальных фродовых действий.</a:t>
            </a:r>
            <a:endParaRPr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lay"/>
              <a:buChar char="●"/>
            </a:pPr>
            <a:r>
              <a:rPr lang="en-US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Рассмотрение возможности введения дополнительных шагов при отмене заказа для предотвращения нежелательных последствий в последующих этапах.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"/>
              <a:buChar char="●"/>
            </a:pPr>
            <a:r>
              <a:rPr lang="en-US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Разработать и внедрить систему мониторинга, которая оперативно выявляет несанкционированные переходы и фродовые действия.</a:t>
            </a:r>
            <a:endParaRPr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14" name="Google Shape;214;p30"/>
          <p:cNvSpPr txBox="1"/>
          <p:nvPr/>
        </p:nvSpPr>
        <p:spPr>
          <a:xfrm>
            <a:off x="423325" y="886500"/>
            <a:ext cx="8771700" cy="24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Возможные причины:</a:t>
            </a:r>
            <a:endParaRPr sz="18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lay"/>
              <a:buChar char="●"/>
            </a:pPr>
            <a:r>
              <a:rPr lang="en-US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Отсутствие должных проверок при отмене заказа, что облегчает несанкционированные изменения в статусе.</a:t>
            </a:r>
            <a:endParaRPr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lay"/>
              <a:buChar char="●"/>
            </a:pPr>
            <a:r>
              <a:rPr lang="en-US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Отсутствие четких правил бизнес-процесса, создающих возможности для несанкционированных действий.</a:t>
            </a:r>
            <a:endParaRPr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lay"/>
              <a:buChar char="●"/>
            </a:pPr>
            <a:r>
              <a:rPr lang="en-US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Недостаток системы мониторинга, не обеспечивающий своевременное обнаружение нарушений и фрода.</a:t>
            </a:r>
            <a:endParaRPr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457200" marR="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lay"/>
              <a:buChar char="●"/>
            </a:pPr>
            <a:r>
              <a:rPr lang="en-US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Задержки при подтверждении успешной доставки или отмены заказа, могут вызывать неопределенность.</a:t>
            </a:r>
            <a:endParaRPr sz="1200">
              <a:solidFill>
                <a:schemeClr val="lt1"/>
              </a:solidFill>
              <a:highlight>
                <a:srgbClr val="0C0C0C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423325" y="3457896"/>
            <a:ext cx="77556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Классические процессные неэффективности</a:t>
            </a:r>
            <a:endParaRPr b="1"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/>
          <p:cNvSpPr txBox="1"/>
          <p:nvPr/>
        </p:nvSpPr>
        <p:spPr>
          <a:xfrm>
            <a:off x="413900" y="1100375"/>
            <a:ext cx="4838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Проблема:</a:t>
            </a:r>
            <a:endParaRPr sz="1700" b="1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Повторение одних и тех же этапов: "Оплата" (</a:t>
            </a:r>
            <a:r>
              <a:rPr lang="en-US" b="1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1372</a:t>
            </a:r>
            <a:r>
              <a:rPr lang="en-US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)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, "Упаковка товара" (</a:t>
            </a:r>
            <a:r>
              <a:rPr lang="en-US" b="1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1171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).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Этап “Оплата” может выполнятся до 3х раз с ошибкой, после чего заказ отменяется. При этом были выполнены предшествующие этапы такие как “Сборка заказа”, “Упаковка заказа”, а также возможные промежуточные этапы “Звонок клиенту”. В случае отмены заказа требуется разобрать номенклатуру собранного заказа по своим местам.</a:t>
            </a:r>
            <a:endParaRPr sz="16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25" name="Google Shape;225;p32"/>
          <p:cNvSpPr txBox="1">
            <a:spLocks noGrp="1"/>
          </p:cNvSpPr>
          <p:nvPr>
            <p:ph type="title"/>
          </p:nvPr>
        </p:nvSpPr>
        <p:spPr>
          <a:xfrm>
            <a:off x="423325" y="152375"/>
            <a:ext cx="77580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lay"/>
              <a:buNone/>
            </a:pPr>
            <a:r>
              <a:rPr lang="en-US"/>
              <a:t>Неэффективность “Зацикленность в себя”</a:t>
            </a:r>
            <a:endParaRPr/>
          </a:p>
        </p:txBody>
      </p:sp>
      <p:pic>
        <p:nvPicPr>
          <p:cNvPr id="226" name="Google Shape;22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1950" y="1500675"/>
            <a:ext cx="6327549" cy="2492351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2"/>
          <p:cNvSpPr txBox="1"/>
          <p:nvPr/>
        </p:nvSpPr>
        <p:spPr>
          <a:xfrm>
            <a:off x="413900" y="4477475"/>
            <a:ext cx="11004900" cy="15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Среднее время упаковки товара составляет </a:t>
            </a:r>
            <a:r>
              <a:rPr lang="en-US" sz="1500" b="1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2 минуты</a:t>
            </a: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.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Сокращение повторных упаковок позволило бы сэкономить временной ресурс в размере </a:t>
            </a: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1171 * 2 / 60</a:t>
            </a: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= </a:t>
            </a:r>
            <a:r>
              <a:rPr lang="en-US" sz="1500" b="1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39</a:t>
            </a: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человеко/часов!</a:t>
            </a:r>
            <a:endParaRPr sz="15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Процесс разборки собранного заказа, в случае отмены заказа, может приводить к различным последствиям порчи позиций заказа (уронили в процессе, помяли/порвали упаковку и т.д.)</a:t>
            </a:r>
            <a:endParaRPr sz="15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228" name="Google Shape;22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5625" y="1500675"/>
            <a:ext cx="1116774" cy="51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3"/>
          <p:cNvSpPr txBox="1"/>
          <p:nvPr/>
        </p:nvSpPr>
        <p:spPr>
          <a:xfrm>
            <a:off x="548750" y="795575"/>
            <a:ext cx="10330800" cy="48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Финансовый эффект:</a:t>
            </a:r>
            <a:endParaRPr sz="1800" b="1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Неэффективность </a:t>
            </a:r>
            <a:r>
              <a:rPr lang="en-US" sz="15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“зацикленность в себя”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на этапе </a:t>
            </a:r>
            <a:r>
              <a:rPr lang="en-US" sz="15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“Оплата”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увеличивает время заказов со статусом “Отмена”. Если, например, процесс переходит к этапам </a:t>
            </a:r>
            <a:r>
              <a:rPr lang="en-US" sz="15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“Сборка заказа”, “Упаковка товара”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, но мы не можем гарантировать последующую оплату заказа, то временные затраты на все выполненные “холостые” этапы выливаются в </a:t>
            </a: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22 дня 20 часов.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Финансовый эффект данной неэффективности составит: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(22 дня * 24ч * 60м + 20ч * 60м) * 10 руб = 328800 р.</a:t>
            </a:r>
            <a:endParaRPr sz="1500">
              <a:solidFill>
                <a:srgbClr val="FF0000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Устранение неэффективности “зацикленность” на этапе </a:t>
            </a:r>
            <a:r>
              <a:rPr lang="en-US" sz="15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“Упаковка товара”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(1 день 15 часов)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позволит получить финансовый эффект в размере:</a:t>
            </a:r>
            <a:endParaRPr sz="1500" b="1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(1 день * 24ч * 60м + 15ч * 60м) * 10 руб = 23400 р.</a:t>
            </a:r>
            <a:endParaRPr sz="1500">
              <a:solidFill>
                <a:srgbClr val="FF0000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Общий финансовый эффект от устранения неэффективности типа</a:t>
            </a:r>
            <a:r>
              <a:rPr lang="en-US" sz="15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 “Зацикленность в себя”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на двух этапах (оплата и упаковка) составит почти </a:t>
            </a:r>
            <a:r>
              <a:rPr lang="en-US" sz="1500">
                <a:solidFill>
                  <a:srgbClr val="FF0000"/>
                </a:solidFill>
                <a:latin typeface="Play"/>
                <a:ea typeface="Play"/>
                <a:cs typeface="Play"/>
                <a:sym typeface="Play"/>
              </a:rPr>
              <a:t>350 тысяч рублей.</a:t>
            </a:r>
            <a:endParaRPr sz="1500">
              <a:solidFill>
                <a:srgbClr val="FF0000"/>
              </a:solidFill>
              <a:latin typeface="Play"/>
              <a:ea typeface="Play"/>
              <a:cs typeface="Play"/>
              <a:sym typeface="Play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При этом не учтены временные затраты необходимые для устранения выполненных “холостых” этапов. Например, выполненный этап</a:t>
            </a:r>
            <a:r>
              <a:rPr lang="en-US" sz="1500">
                <a:solidFill>
                  <a:srgbClr val="A4C2F4"/>
                </a:solidFill>
                <a:latin typeface="Play"/>
                <a:ea typeface="Play"/>
                <a:cs typeface="Play"/>
                <a:sym typeface="Play"/>
              </a:rPr>
              <a:t> “Сборка заказа”</a:t>
            </a:r>
            <a:r>
              <a:rPr lang="en-US" sz="15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 в случае отмены заказа требует разложить всю номенклатуру заказа по своим местам. Данный факт увеличит сумму финансового эффекта.</a:t>
            </a:r>
            <a:endParaRPr sz="15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34" name="Google Shape;234;p33"/>
          <p:cNvSpPr txBox="1">
            <a:spLocks noGrp="1"/>
          </p:cNvSpPr>
          <p:nvPr>
            <p:ph type="title"/>
          </p:nvPr>
        </p:nvSpPr>
        <p:spPr>
          <a:xfrm>
            <a:off x="423325" y="152375"/>
            <a:ext cx="77580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lay"/>
              <a:buNone/>
            </a:pPr>
            <a:r>
              <a:rPr lang="en-US"/>
              <a:t>Неэффективность “Зацикленность в себя”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Дизайн-шаблон для Хакатона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Дизайн-шаблон для Хакатона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Дизайн-шаблон для Хакатона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2668</Words>
  <Application>Microsoft Office PowerPoint</Application>
  <PresentationFormat>Широкоэкранный</PresentationFormat>
  <Paragraphs>315</Paragraphs>
  <Slides>30</Slides>
  <Notes>30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30</vt:i4>
      </vt:variant>
    </vt:vector>
  </HeadingPairs>
  <TitlesOfParts>
    <vt:vector size="40" baseType="lpstr">
      <vt:lpstr>Arial</vt:lpstr>
      <vt:lpstr>Roboto</vt:lpstr>
      <vt:lpstr>Play</vt:lpstr>
      <vt:lpstr>Calibri</vt:lpstr>
      <vt:lpstr>Oswald Medium</vt:lpstr>
      <vt:lpstr>Courier New</vt:lpstr>
      <vt:lpstr>Тема Office</vt:lpstr>
      <vt:lpstr>Дизайн-шаблон для Хакатона</vt:lpstr>
      <vt:lpstr>Дизайн-шаблон для Хакатона</vt:lpstr>
      <vt:lpstr>Дизайн-шаблон для Хакатона</vt:lpstr>
      <vt:lpstr>Презентация PowerPoint</vt:lpstr>
      <vt:lpstr>Команда “Улыбка Моны Лизы”</vt:lpstr>
      <vt:lpstr>Визуализация модели</vt:lpstr>
      <vt:lpstr>Модель BPMN</vt:lpstr>
      <vt:lpstr>Сверка с моделью BPMN</vt:lpstr>
      <vt:lpstr>Сверка с моделью BPMN</vt:lpstr>
      <vt:lpstr>Классические процессные неэффективности</vt:lpstr>
      <vt:lpstr>Неэффективность “Зацикленность в себя”</vt:lpstr>
      <vt:lpstr>Неэффективность “Зацикленность в себя”</vt:lpstr>
      <vt:lpstr>Неэффективность “Зацикленность в себя”</vt:lpstr>
      <vt:lpstr>Неэффективность “Пинг-Понг”</vt:lpstr>
      <vt:lpstr>Неэффективность “Пинг-Понг”</vt:lpstr>
      <vt:lpstr>Неэффективность “Пинг-Понг”</vt:lpstr>
      <vt:lpstr>Неэффективность “Зацикленность: возврат”</vt:lpstr>
      <vt:lpstr>Неэффективность “Зацикленность: возврат”</vt:lpstr>
      <vt:lpstr>Неэффективность “Зацикленность: возврат”</vt:lpstr>
      <vt:lpstr>Хронометраж процесса - Bottle neck</vt:lpstr>
      <vt:lpstr>Хронометраж процесса</vt:lpstr>
      <vt:lpstr>Хронометраж процесса - Bottle neck</vt:lpstr>
      <vt:lpstr>Хронометраж процесса - Bottle neck</vt:lpstr>
      <vt:lpstr>Хронометраж процесса</vt:lpstr>
      <vt:lpstr>Нарушение SLA</vt:lpstr>
      <vt:lpstr>Нарушение SLA</vt:lpstr>
      <vt:lpstr>Нарушение SLA</vt:lpstr>
      <vt:lpstr>Нарушение SLA</vt:lpstr>
      <vt:lpstr>Итоги</vt:lpstr>
      <vt:lpstr>Итоги</vt:lpstr>
      <vt:lpstr>Итоги</vt:lpstr>
      <vt:lpstr>Финансовая эффективность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Дмитрий Редько</cp:lastModifiedBy>
  <cp:revision>1</cp:revision>
  <dcterms:modified xsi:type="dcterms:W3CDTF">2023-11-20T09:09:47Z</dcterms:modified>
</cp:coreProperties>
</file>